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drawings/drawing1.xml" ContentType="application/vnd.openxmlformats-officedocument.drawingml.chartshapes+xml"/>
  <Override PartName="/ppt/charts/chartEx1.xml" ContentType="application/vnd.ms-office.chartex+xml"/>
  <Override PartName="/ppt/charts/style7.xml" ContentType="application/vnd.ms-office.chartstyle+xml"/>
  <Override PartName="/ppt/charts/colors7.xml" ContentType="application/vnd.ms-office.chartcolorstyl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579" r:id="rId4"/>
  </p:sldMasterIdLst>
  <p:sldIdLst>
    <p:sldId id="276" r:id="rId5"/>
    <p:sldId id="278" r:id="rId6"/>
    <p:sldId id="272" r:id="rId7"/>
    <p:sldId id="274" r:id="rId8"/>
    <p:sldId id="262" r:id="rId9"/>
    <p:sldId id="277" r:id="rId10"/>
    <p:sldId id="268" r:id="rId11"/>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andler, Edward M CDR USN NAVSUPPACT NAPLES IT" initials="CEMCUNNI" lastIdx="9" clrIdx="0">
    <p:extLst>
      <p:ext uri="{19B8F6BF-5375-455C-9EA6-DF929625EA0E}">
        <p15:presenceInfo xmlns:p15="http://schemas.microsoft.com/office/powerpoint/2012/main" userId="S-1-5-21-2059745449-1667174413-429473603-2252989" providerId="AD"/>
      </p:ext>
    </p:extLst>
  </p:cmAuthor>
  <p:cmAuthor id="2" name="Lamis, Alexander N LCDR USN NAVSUPPACT NAPLES IT" initials="LANLUNNI" lastIdx="6" clrIdx="1">
    <p:extLst>
      <p:ext uri="{19B8F6BF-5375-455C-9EA6-DF929625EA0E}">
        <p15:presenceInfo xmlns:p15="http://schemas.microsoft.com/office/powerpoint/2012/main" userId="S-1-5-21-2059745449-1667174413-429473603-1236690" providerId="AD"/>
      </p:ext>
    </p:extLst>
  </p:cmAuthor>
  <p:cmAuthor id="3" name="Stewart, James W CAPT USN NAVSUPPACT NAPLES IT" initials="SJWCUNNI" lastIdx="1" clrIdx="2">
    <p:extLst>
      <p:ext uri="{19B8F6BF-5375-455C-9EA6-DF929625EA0E}">
        <p15:presenceInfo xmlns:p15="http://schemas.microsoft.com/office/powerpoint/2012/main" userId="S-1-5-21-2059745449-1667174413-429473603-176193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334FD"/>
    <a:srgbClr val="3366FF"/>
    <a:srgbClr val="6699FF"/>
    <a:srgbClr val="1F3FFD"/>
    <a:srgbClr val="0309FB"/>
    <a:srgbClr val="0000FF"/>
    <a:srgbClr val="9C5BCD"/>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F3F8612-7E95-4F34-55EB-FF6AF967E652}" v="2" dt="2023-10-11T20:09:47.74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266" autoAdjust="0"/>
    <p:restoredTop sz="94660"/>
  </p:normalViewPr>
  <p:slideViewPr>
    <p:cSldViewPr snapToGrid="0">
      <p:cViewPr varScale="1">
        <p:scale>
          <a:sx n="113" d="100"/>
          <a:sy n="113" d="100"/>
        </p:scale>
        <p:origin x="1068" y="108"/>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commentAuthors" Target="commentAuthors.xml"/><Relationship Id="rId17"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Chart%20in%20Microsoft%20PowerPoint"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chartUserShapes" Target="../drawings/drawing1.xml"/></Relationships>
</file>

<file path=ppt/charts/_rels/chartEx1.xml.rels><?xml version="1.0" encoding="UTF-8" standalone="yes"?>
<Relationships xmlns="http://schemas.openxmlformats.org/package/2006/relationships"><Relationship Id="rId3" Type="http://schemas.microsoft.com/office/2011/relationships/chartColorStyle" Target="colors7.xml"/><Relationship Id="rId2" Type="http://schemas.microsoft.com/office/2011/relationships/chartStyle" Target="style7.xml"/><Relationship Id="rId1" Type="http://schemas.openxmlformats.org/officeDocument/2006/relationships/package" Target="../embeddings/Microsoft_Excel_Worksheet5.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12-Month Property Crime Trends</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Sheet1!$B$1</c:f>
              <c:strCache>
                <c:ptCount val="1"/>
                <c:pt idx="0">
                  <c:v>HOME BREAK-IN</c:v>
                </c:pt>
              </c:strCache>
            </c:strRef>
          </c:tx>
          <c:spPr>
            <a:ln w="28575" cap="rnd">
              <a:solidFill>
                <a:schemeClr val="accent2"/>
              </a:solidFill>
              <a:round/>
            </a:ln>
            <a:effectLst/>
          </c:spPr>
          <c:marker>
            <c:symbol val="none"/>
          </c:marker>
          <c:cat>
            <c:strRef>
              <c:f>Sheet1!$A$2:$A$14</c:f>
              <c:strCache>
                <c:ptCount val="13"/>
                <c:pt idx="0">
                  <c:v>SEP</c:v>
                </c:pt>
                <c:pt idx="1">
                  <c:v>OCT</c:v>
                </c:pt>
                <c:pt idx="2">
                  <c:v>NOV</c:v>
                </c:pt>
                <c:pt idx="3">
                  <c:v>DEC</c:v>
                </c:pt>
                <c:pt idx="4">
                  <c:v>JAN</c:v>
                </c:pt>
                <c:pt idx="5">
                  <c:v>FEB</c:v>
                </c:pt>
                <c:pt idx="6">
                  <c:v>MAR</c:v>
                </c:pt>
                <c:pt idx="7">
                  <c:v>APR </c:v>
                </c:pt>
                <c:pt idx="8">
                  <c:v>MAY</c:v>
                </c:pt>
                <c:pt idx="9">
                  <c:v>JUN</c:v>
                </c:pt>
                <c:pt idx="10">
                  <c:v>JUL</c:v>
                </c:pt>
                <c:pt idx="11">
                  <c:v>AUG</c:v>
                </c:pt>
                <c:pt idx="12">
                  <c:v>SEP</c:v>
                </c:pt>
              </c:strCache>
            </c:strRef>
          </c:cat>
          <c:val>
            <c:numRef>
              <c:f>Sheet1!$B$2:$B$14</c:f>
              <c:numCache>
                <c:formatCode>General</c:formatCode>
                <c:ptCount val="13"/>
                <c:pt idx="0">
                  <c:v>2</c:v>
                </c:pt>
                <c:pt idx="1">
                  <c:v>3</c:v>
                </c:pt>
                <c:pt idx="2">
                  <c:v>3</c:v>
                </c:pt>
                <c:pt idx="3">
                  <c:v>17</c:v>
                </c:pt>
                <c:pt idx="4">
                  <c:v>7</c:v>
                </c:pt>
                <c:pt idx="5">
                  <c:v>4</c:v>
                </c:pt>
                <c:pt idx="6">
                  <c:v>4</c:v>
                </c:pt>
                <c:pt idx="7">
                  <c:v>12</c:v>
                </c:pt>
                <c:pt idx="8">
                  <c:v>9</c:v>
                </c:pt>
                <c:pt idx="9">
                  <c:v>4</c:v>
                </c:pt>
                <c:pt idx="10">
                  <c:v>3</c:v>
                </c:pt>
                <c:pt idx="11">
                  <c:v>0</c:v>
                </c:pt>
                <c:pt idx="12">
                  <c:v>0</c:v>
                </c:pt>
              </c:numCache>
            </c:numRef>
          </c:val>
          <c:smooth val="0"/>
          <c:extLst>
            <c:ext xmlns:c16="http://schemas.microsoft.com/office/drawing/2014/chart" uri="{C3380CC4-5D6E-409C-BE32-E72D297353CC}">
              <c16:uniqueId val="{00000001-F891-4CC1-B0E2-928288714DA8}"/>
            </c:ext>
          </c:extLst>
        </c:ser>
        <c:ser>
          <c:idx val="1"/>
          <c:order val="1"/>
          <c:tx>
            <c:strRef>
              <c:f>Sheet1!$C$1</c:f>
              <c:strCache>
                <c:ptCount val="1"/>
                <c:pt idx="0">
                  <c:v>VEHICLE BREAK-IN</c:v>
                </c:pt>
              </c:strCache>
            </c:strRef>
          </c:tx>
          <c:spPr>
            <a:ln w="28575" cap="rnd">
              <a:solidFill>
                <a:schemeClr val="accent4"/>
              </a:solidFill>
              <a:round/>
            </a:ln>
            <a:effectLst/>
          </c:spPr>
          <c:marker>
            <c:symbol val="none"/>
          </c:marker>
          <c:cat>
            <c:strRef>
              <c:f>Sheet1!$A$2:$A$14</c:f>
              <c:strCache>
                <c:ptCount val="13"/>
                <c:pt idx="0">
                  <c:v>SEP</c:v>
                </c:pt>
                <c:pt idx="1">
                  <c:v>OCT</c:v>
                </c:pt>
                <c:pt idx="2">
                  <c:v>NOV</c:v>
                </c:pt>
                <c:pt idx="3">
                  <c:v>DEC</c:v>
                </c:pt>
                <c:pt idx="4">
                  <c:v>JAN</c:v>
                </c:pt>
                <c:pt idx="5">
                  <c:v>FEB</c:v>
                </c:pt>
                <c:pt idx="6">
                  <c:v>MAR</c:v>
                </c:pt>
                <c:pt idx="7">
                  <c:v>APR </c:v>
                </c:pt>
                <c:pt idx="8">
                  <c:v>MAY</c:v>
                </c:pt>
                <c:pt idx="9">
                  <c:v>JUN</c:v>
                </c:pt>
                <c:pt idx="10">
                  <c:v>JUL</c:v>
                </c:pt>
                <c:pt idx="11">
                  <c:v>AUG</c:v>
                </c:pt>
                <c:pt idx="12">
                  <c:v>SEP</c:v>
                </c:pt>
              </c:strCache>
            </c:strRef>
          </c:cat>
          <c:val>
            <c:numRef>
              <c:f>Sheet1!$C$2:$C$14</c:f>
              <c:numCache>
                <c:formatCode>General</c:formatCode>
                <c:ptCount val="13"/>
                <c:pt idx="0">
                  <c:v>2</c:v>
                </c:pt>
                <c:pt idx="1">
                  <c:v>4</c:v>
                </c:pt>
                <c:pt idx="2">
                  <c:v>4</c:v>
                </c:pt>
                <c:pt idx="3">
                  <c:v>5</c:v>
                </c:pt>
                <c:pt idx="4">
                  <c:v>5</c:v>
                </c:pt>
                <c:pt idx="5">
                  <c:v>1</c:v>
                </c:pt>
                <c:pt idx="6">
                  <c:v>2</c:v>
                </c:pt>
                <c:pt idx="7">
                  <c:v>1</c:v>
                </c:pt>
                <c:pt idx="8">
                  <c:v>3</c:v>
                </c:pt>
                <c:pt idx="9">
                  <c:v>2</c:v>
                </c:pt>
                <c:pt idx="10">
                  <c:v>4</c:v>
                </c:pt>
                <c:pt idx="11">
                  <c:v>1</c:v>
                </c:pt>
                <c:pt idx="12">
                  <c:v>2</c:v>
                </c:pt>
              </c:numCache>
            </c:numRef>
          </c:val>
          <c:smooth val="0"/>
          <c:extLst>
            <c:ext xmlns:c16="http://schemas.microsoft.com/office/drawing/2014/chart" uri="{C3380CC4-5D6E-409C-BE32-E72D297353CC}">
              <c16:uniqueId val="{00000002-F891-4CC1-B0E2-928288714DA8}"/>
            </c:ext>
          </c:extLst>
        </c:ser>
        <c:ser>
          <c:idx val="2"/>
          <c:order val="2"/>
          <c:tx>
            <c:strRef>
              <c:f>Sheet1!$D$1</c:f>
              <c:strCache>
                <c:ptCount val="1"/>
                <c:pt idx="0">
                  <c:v>VEHICLE THEFT</c:v>
                </c:pt>
              </c:strCache>
            </c:strRef>
          </c:tx>
          <c:spPr>
            <a:ln w="28575" cap="rnd">
              <a:solidFill>
                <a:schemeClr val="accent6"/>
              </a:solidFill>
              <a:round/>
            </a:ln>
            <a:effectLst/>
          </c:spPr>
          <c:marker>
            <c:symbol val="none"/>
          </c:marker>
          <c:cat>
            <c:strRef>
              <c:f>Sheet1!$A$2:$A$14</c:f>
              <c:strCache>
                <c:ptCount val="13"/>
                <c:pt idx="0">
                  <c:v>SEP</c:v>
                </c:pt>
                <c:pt idx="1">
                  <c:v>OCT</c:v>
                </c:pt>
                <c:pt idx="2">
                  <c:v>NOV</c:v>
                </c:pt>
                <c:pt idx="3">
                  <c:v>DEC</c:v>
                </c:pt>
                <c:pt idx="4">
                  <c:v>JAN</c:v>
                </c:pt>
                <c:pt idx="5">
                  <c:v>FEB</c:v>
                </c:pt>
                <c:pt idx="6">
                  <c:v>MAR</c:v>
                </c:pt>
                <c:pt idx="7">
                  <c:v>APR </c:v>
                </c:pt>
                <c:pt idx="8">
                  <c:v>MAY</c:v>
                </c:pt>
                <c:pt idx="9">
                  <c:v>JUN</c:v>
                </c:pt>
                <c:pt idx="10">
                  <c:v>JUL</c:v>
                </c:pt>
                <c:pt idx="11">
                  <c:v>AUG</c:v>
                </c:pt>
                <c:pt idx="12">
                  <c:v>SEP</c:v>
                </c:pt>
              </c:strCache>
            </c:strRef>
          </c:cat>
          <c:val>
            <c:numRef>
              <c:f>Sheet1!$D$2:$D$14</c:f>
              <c:numCache>
                <c:formatCode>General</c:formatCode>
                <c:ptCount val="13"/>
                <c:pt idx="0">
                  <c:v>1</c:v>
                </c:pt>
                <c:pt idx="1">
                  <c:v>3</c:v>
                </c:pt>
                <c:pt idx="2">
                  <c:v>2</c:v>
                </c:pt>
                <c:pt idx="3">
                  <c:v>2</c:v>
                </c:pt>
                <c:pt idx="4">
                  <c:v>3</c:v>
                </c:pt>
                <c:pt idx="5">
                  <c:v>0</c:v>
                </c:pt>
                <c:pt idx="6">
                  <c:v>1</c:v>
                </c:pt>
                <c:pt idx="7">
                  <c:v>1</c:v>
                </c:pt>
                <c:pt idx="8">
                  <c:v>2</c:v>
                </c:pt>
                <c:pt idx="9">
                  <c:v>6</c:v>
                </c:pt>
                <c:pt idx="10">
                  <c:v>1</c:v>
                </c:pt>
                <c:pt idx="11">
                  <c:v>1</c:v>
                </c:pt>
                <c:pt idx="12">
                  <c:v>0</c:v>
                </c:pt>
              </c:numCache>
            </c:numRef>
          </c:val>
          <c:smooth val="0"/>
          <c:extLst>
            <c:ext xmlns:c16="http://schemas.microsoft.com/office/drawing/2014/chart" uri="{C3380CC4-5D6E-409C-BE32-E72D297353CC}">
              <c16:uniqueId val="{00000003-F891-4CC1-B0E2-928288714DA8}"/>
            </c:ext>
          </c:extLst>
        </c:ser>
        <c:dLbls>
          <c:showLegendKey val="0"/>
          <c:showVal val="0"/>
          <c:showCatName val="0"/>
          <c:showSerName val="0"/>
          <c:showPercent val="0"/>
          <c:showBubbleSize val="0"/>
        </c:dLbls>
        <c:smooth val="0"/>
        <c:axId val="364451560"/>
        <c:axId val="364453528"/>
      </c:lineChart>
      <c:catAx>
        <c:axId val="3644515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64453528"/>
        <c:crosses val="autoZero"/>
        <c:auto val="1"/>
        <c:lblAlgn val="ctr"/>
        <c:lblOffset val="100"/>
        <c:noMultiLvlLbl val="0"/>
      </c:catAx>
      <c:valAx>
        <c:axId val="36445352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a:t>Reported Crimes</a:t>
                </a:r>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64451560"/>
        <c:crosses val="autoZero"/>
        <c:crossBetween val="between"/>
      </c:valAx>
      <c:spPr>
        <a:noFill/>
        <a:ln>
          <a:noFill/>
        </a:ln>
        <a:effectLst/>
      </c:spPr>
    </c:plotArea>
    <c:legend>
      <c:legendPos val="b"/>
      <c:layout>
        <c:manualLayout>
          <c:xMode val="edge"/>
          <c:yMode val="edge"/>
          <c:x val="0.14359853182434829"/>
          <c:y val="0.10273110216083274"/>
          <c:w val="0.61501427125637587"/>
          <c:h val="4.9012701579001741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US" dirty="0"/>
              <a:t>CY 23</a:t>
            </a:r>
          </a:p>
          <a:p>
            <a:pPr>
              <a:defRPr/>
            </a:pPr>
            <a:r>
              <a:rPr lang="en-US" dirty="0"/>
              <a:t>Jan - Sep</a:t>
            </a:r>
          </a:p>
        </c:rich>
      </c:tx>
      <c:overlay val="0"/>
      <c:spPr>
        <a:noFill/>
        <a:ln>
          <a:noFill/>
        </a:ln>
        <a:effectLst/>
      </c:spPr>
      <c:txPr>
        <a:bodyPr rot="0" spcFirstLastPara="1" vertOverflow="ellipsis" vert="horz" wrap="square" anchor="ctr" anchorCtr="1"/>
        <a:lstStyle/>
        <a:p>
          <a:pPr>
            <a:defRPr sz="1600"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en-US"/>
        </a:p>
      </c:txPr>
    </c:title>
    <c:autoTitleDeleted val="0"/>
    <c:plotArea>
      <c:layout/>
      <c:barChart>
        <c:barDir val="col"/>
        <c:grouping val="clustered"/>
        <c:varyColors val="0"/>
        <c:ser>
          <c:idx val="0"/>
          <c:order val="0"/>
          <c:tx>
            <c:strRef>
              <c:f>Sheet1!$A$3</c:f>
              <c:strCache>
                <c:ptCount val="1"/>
                <c:pt idx="0">
                  <c:v>HOME BREAK-IN</c:v>
                </c:pt>
              </c:strCache>
            </c:strRef>
          </c:tx>
          <c:spPr>
            <a:gradFill rotWithShape="1">
              <a:gsLst>
                <a:gs pos="0">
                  <a:schemeClr val="accent2">
                    <a:tint val="96000"/>
                    <a:lumMod val="100000"/>
                  </a:schemeClr>
                </a:gs>
                <a:gs pos="78000">
                  <a:schemeClr val="accent2">
                    <a:shade val="94000"/>
                    <a:lumMod val="94000"/>
                  </a:schemeClr>
                </a:gs>
              </a:gsLst>
              <a:lin ang="5400000" scaled="0"/>
            </a:gra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c:spPr>
          <c:invertIfNegative val="0"/>
          <c:dPt>
            <c:idx val="2"/>
            <c:invertIfNegative val="0"/>
            <c:bubble3D val="0"/>
            <c:spPr>
              <a:gradFill rotWithShape="1">
                <a:gsLst>
                  <a:gs pos="0">
                    <a:schemeClr val="accent2">
                      <a:tint val="96000"/>
                      <a:lumMod val="100000"/>
                    </a:schemeClr>
                  </a:gs>
                  <a:gs pos="78000">
                    <a:schemeClr val="accent2">
                      <a:shade val="94000"/>
                      <a:lumMod val="94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threePt" dir="tl"/>
              </a:scene3d>
              <a:sp3d prstMaterial="plastic">
                <a:bevelT w="0" h="0"/>
              </a:sp3d>
            </c:spPr>
            <c:extLst>
              <c:ext xmlns:c16="http://schemas.microsoft.com/office/drawing/2014/chart" uri="{C3380CC4-5D6E-409C-BE32-E72D297353CC}">
                <c16:uniqueId val="{00000001-1ABC-4358-ABF1-D5D323F8DB4E}"/>
              </c:ext>
            </c:extLst>
          </c:dPt>
          <c:cat>
            <c:strRef>
              <c:f>Sheet1!$B$2:$O$2</c:f>
              <c:strCache>
                <c:ptCount val="14"/>
                <c:pt idx="0">
                  <c:v>GRICIGNANO</c:v>
                </c:pt>
                <c:pt idx="1">
                  <c:v>GAETA</c:v>
                </c:pt>
                <c:pt idx="2">
                  <c:v>GIUGLIANO</c:v>
                </c:pt>
                <c:pt idx="3">
                  <c:v>LAGO PATRIA</c:v>
                </c:pt>
                <c:pt idx="4">
                  <c:v>QUARTO</c:v>
                </c:pt>
                <c:pt idx="5">
                  <c:v>POZZUOLI</c:v>
                </c:pt>
                <c:pt idx="6">
                  <c:v>LICOLA</c:v>
                </c:pt>
                <c:pt idx="7">
                  <c:v>CASTEL VOL</c:v>
                </c:pt>
                <c:pt idx="8">
                  <c:v>NAPOLI</c:v>
                </c:pt>
                <c:pt idx="9">
                  <c:v>TEVEROLA</c:v>
                </c:pt>
                <c:pt idx="10">
                  <c:v>NOLA</c:v>
                </c:pt>
                <c:pt idx="11">
                  <c:v>AVELINO</c:v>
                </c:pt>
                <c:pt idx="12">
                  <c:v>AFRAGOLA</c:v>
                </c:pt>
                <c:pt idx="13">
                  <c:v>SUCCIVO</c:v>
                </c:pt>
              </c:strCache>
            </c:strRef>
          </c:cat>
          <c:val>
            <c:numRef>
              <c:f>Sheet1!$B$3:$O$3</c:f>
              <c:numCache>
                <c:formatCode>General</c:formatCode>
                <c:ptCount val="14"/>
                <c:pt idx="0">
                  <c:v>2</c:v>
                </c:pt>
                <c:pt idx="1">
                  <c:v>1</c:v>
                </c:pt>
                <c:pt idx="2">
                  <c:v>11</c:v>
                </c:pt>
                <c:pt idx="3">
                  <c:v>8</c:v>
                </c:pt>
                <c:pt idx="4">
                  <c:v>3</c:v>
                </c:pt>
                <c:pt idx="5">
                  <c:v>9</c:v>
                </c:pt>
                <c:pt idx="6">
                  <c:v>3</c:v>
                </c:pt>
                <c:pt idx="7">
                  <c:v>2</c:v>
                </c:pt>
                <c:pt idx="8">
                  <c:v>0</c:v>
                </c:pt>
                <c:pt idx="9">
                  <c:v>0</c:v>
                </c:pt>
                <c:pt idx="10">
                  <c:v>0</c:v>
                </c:pt>
                <c:pt idx="11">
                  <c:v>2</c:v>
                </c:pt>
                <c:pt idx="12">
                  <c:v>0</c:v>
                </c:pt>
                <c:pt idx="13">
                  <c:v>1</c:v>
                </c:pt>
              </c:numCache>
            </c:numRef>
          </c:val>
          <c:extLst>
            <c:ext xmlns:c16="http://schemas.microsoft.com/office/drawing/2014/chart" uri="{C3380CC4-5D6E-409C-BE32-E72D297353CC}">
              <c16:uniqueId val="{00000002-1ABC-4358-ABF1-D5D323F8DB4E}"/>
            </c:ext>
          </c:extLst>
        </c:ser>
        <c:ser>
          <c:idx val="1"/>
          <c:order val="1"/>
          <c:tx>
            <c:strRef>
              <c:f>Sheet1!$A$4</c:f>
              <c:strCache>
                <c:ptCount val="1"/>
                <c:pt idx="0">
                  <c:v>VEH BREAK-IN</c:v>
                </c:pt>
              </c:strCache>
            </c:strRef>
          </c:tx>
          <c:spPr>
            <a:gradFill rotWithShape="1">
              <a:gsLst>
                <a:gs pos="0">
                  <a:schemeClr val="accent4">
                    <a:tint val="96000"/>
                    <a:lumMod val="100000"/>
                  </a:schemeClr>
                </a:gs>
                <a:gs pos="78000">
                  <a:schemeClr val="accent4">
                    <a:shade val="94000"/>
                    <a:lumMod val="94000"/>
                  </a:schemeClr>
                </a:gs>
              </a:gsLst>
              <a:lin ang="5400000" scaled="0"/>
            </a:gra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c:spPr>
          <c:invertIfNegative val="0"/>
          <c:cat>
            <c:strRef>
              <c:f>Sheet1!$B$2:$O$2</c:f>
              <c:strCache>
                <c:ptCount val="14"/>
                <c:pt idx="0">
                  <c:v>GRICIGNANO</c:v>
                </c:pt>
                <c:pt idx="1">
                  <c:v>GAETA</c:v>
                </c:pt>
                <c:pt idx="2">
                  <c:v>GIUGLIANO</c:v>
                </c:pt>
                <c:pt idx="3">
                  <c:v>LAGO PATRIA</c:v>
                </c:pt>
                <c:pt idx="4">
                  <c:v>QUARTO</c:v>
                </c:pt>
                <c:pt idx="5">
                  <c:v>POZZUOLI</c:v>
                </c:pt>
                <c:pt idx="6">
                  <c:v>LICOLA</c:v>
                </c:pt>
                <c:pt idx="7">
                  <c:v>CASTEL VOL</c:v>
                </c:pt>
                <c:pt idx="8">
                  <c:v>NAPOLI</c:v>
                </c:pt>
                <c:pt idx="9">
                  <c:v>TEVEROLA</c:v>
                </c:pt>
                <c:pt idx="10">
                  <c:v>NOLA</c:v>
                </c:pt>
                <c:pt idx="11">
                  <c:v>AVELINO</c:v>
                </c:pt>
                <c:pt idx="12">
                  <c:v>AFRAGOLA</c:v>
                </c:pt>
                <c:pt idx="13">
                  <c:v>SUCCIVO</c:v>
                </c:pt>
              </c:strCache>
            </c:strRef>
          </c:cat>
          <c:val>
            <c:numRef>
              <c:f>Sheet1!$B$4:$O$4</c:f>
              <c:numCache>
                <c:formatCode>General</c:formatCode>
                <c:ptCount val="14"/>
                <c:pt idx="0">
                  <c:v>4</c:v>
                </c:pt>
                <c:pt idx="1">
                  <c:v>1</c:v>
                </c:pt>
                <c:pt idx="2">
                  <c:v>5</c:v>
                </c:pt>
                <c:pt idx="3">
                  <c:v>4</c:v>
                </c:pt>
                <c:pt idx="4">
                  <c:v>0</c:v>
                </c:pt>
                <c:pt idx="5">
                  <c:v>2</c:v>
                </c:pt>
                <c:pt idx="6">
                  <c:v>1</c:v>
                </c:pt>
                <c:pt idx="7">
                  <c:v>0</c:v>
                </c:pt>
                <c:pt idx="8">
                  <c:v>0</c:v>
                </c:pt>
                <c:pt idx="9">
                  <c:v>1</c:v>
                </c:pt>
                <c:pt idx="10">
                  <c:v>1</c:v>
                </c:pt>
                <c:pt idx="11">
                  <c:v>0</c:v>
                </c:pt>
                <c:pt idx="12">
                  <c:v>1</c:v>
                </c:pt>
                <c:pt idx="13">
                  <c:v>0</c:v>
                </c:pt>
              </c:numCache>
            </c:numRef>
          </c:val>
          <c:extLst>
            <c:ext xmlns:c16="http://schemas.microsoft.com/office/drawing/2014/chart" uri="{C3380CC4-5D6E-409C-BE32-E72D297353CC}">
              <c16:uniqueId val="{00000003-1ABC-4358-ABF1-D5D323F8DB4E}"/>
            </c:ext>
          </c:extLst>
        </c:ser>
        <c:ser>
          <c:idx val="2"/>
          <c:order val="2"/>
          <c:tx>
            <c:strRef>
              <c:f>Sheet1!$A$5</c:f>
              <c:strCache>
                <c:ptCount val="1"/>
                <c:pt idx="0">
                  <c:v>VEHICLE THEFT</c:v>
                </c:pt>
              </c:strCache>
            </c:strRef>
          </c:tx>
          <c:spPr>
            <a:gradFill rotWithShape="1">
              <a:gsLst>
                <a:gs pos="0">
                  <a:schemeClr val="accent6">
                    <a:tint val="96000"/>
                    <a:lumMod val="100000"/>
                  </a:schemeClr>
                </a:gs>
                <a:gs pos="78000">
                  <a:schemeClr val="accent6">
                    <a:shade val="94000"/>
                    <a:lumMod val="94000"/>
                  </a:schemeClr>
                </a:gs>
              </a:gsLst>
              <a:lin ang="5400000" scaled="0"/>
            </a:gra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c:spPr>
          <c:invertIfNegative val="0"/>
          <c:cat>
            <c:strRef>
              <c:f>Sheet1!$B$2:$O$2</c:f>
              <c:strCache>
                <c:ptCount val="14"/>
                <c:pt idx="0">
                  <c:v>GRICIGNANO</c:v>
                </c:pt>
                <c:pt idx="1">
                  <c:v>GAETA</c:v>
                </c:pt>
                <c:pt idx="2">
                  <c:v>GIUGLIANO</c:v>
                </c:pt>
                <c:pt idx="3">
                  <c:v>LAGO PATRIA</c:v>
                </c:pt>
                <c:pt idx="4">
                  <c:v>QUARTO</c:v>
                </c:pt>
                <c:pt idx="5">
                  <c:v>POZZUOLI</c:v>
                </c:pt>
                <c:pt idx="6">
                  <c:v>LICOLA</c:v>
                </c:pt>
                <c:pt idx="7">
                  <c:v>CASTEL VOL</c:v>
                </c:pt>
                <c:pt idx="8">
                  <c:v>NAPOLI</c:v>
                </c:pt>
                <c:pt idx="9">
                  <c:v>TEVEROLA</c:v>
                </c:pt>
                <c:pt idx="10">
                  <c:v>NOLA</c:v>
                </c:pt>
                <c:pt idx="11">
                  <c:v>AVELINO</c:v>
                </c:pt>
                <c:pt idx="12">
                  <c:v>AFRAGOLA</c:v>
                </c:pt>
                <c:pt idx="13">
                  <c:v>SUCCIVO</c:v>
                </c:pt>
              </c:strCache>
            </c:strRef>
          </c:cat>
          <c:val>
            <c:numRef>
              <c:f>Sheet1!$B$5:$O$5</c:f>
              <c:numCache>
                <c:formatCode>General</c:formatCode>
                <c:ptCount val="14"/>
                <c:pt idx="0">
                  <c:v>1</c:v>
                </c:pt>
                <c:pt idx="1">
                  <c:v>0</c:v>
                </c:pt>
                <c:pt idx="2">
                  <c:v>0</c:v>
                </c:pt>
                <c:pt idx="3">
                  <c:v>0</c:v>
                </c:pt>
                <c:pt idx="4">
                  <c:v>0</c:v>
                </c:pt>
                <c:pt idx="5">
                  <c:v>6</c:v>
                </c:pt>
                <c:pt idx="6">
                  <c:v>2</c:v>
                </c:pt>
                <c:pt idx="7">
                  <c:v>0</c:v>
                </c:pt>
                <c:pt idx="8">
                  <c:v>3</c:v>
                </c:pt>
                <c:pt idx="9">
                  <c:v>0</c:v>
                </c:pt>
                <c:pt idx="10">
                  <c:v>0</c:v>
                </c:pt>
                <c:pt idx="11">
                  <c:v>1</c:v>
                </c:pt>
                <c:pt idx="12">
                  <c:v>0</c:v>
                </c:pt>
                <c:pt idx="13">
                  <c:v>0</c:v>
                </c:pt>
              </c:numCache>
            </c:numRef>
          </c:val>
          <c:extLst>
            <c:ext xmlns:c16="http://schemas.microsoft.com/office/drawing/2014/chart" uri="{C3380CC4-5D6E-409C-BE32-E72D297353CC}">
              <c16:uniqueId val="{00000004-1ABC-4358-ABF1-D5D323F8DB4E}"/>
            </c:ext>
          </c:extLst>
        </c:ser>
        <c:dLbls>
          <c:showLegendKey val="0"/>
          <c:showVal val="0"/>
          <c:showCatName val="0"/>
          <c:showSerName val="0"/>
          <c:showPercent val="0"/>
          <c:showBubbleSize val="0"/>
        </c:dLbls>
        <c:gapWidth val="100"/>
        <c:overlap val="-24"/>
        <c:axId val="500735384"/>
        <c:axId val="503395456"/>
      </c:barChart>
      <c:catAx>
        <c:axId val="500735384"/>
        <c:scaling>
          <c:orientation val="minMax"/>
        </c:scaling>
        <c:delete val="0"/>
        <c:axPos val="b"/>
        <c:numFmt formatCode="General" sourceLinked="1"/>
        <c:majorTickMark val="out"/>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900" b="0" i="0" u="none" strike="noStrike" kern="1200" baseline="0">
                <a:solidFill>
                  <a:schemeClr val="lt1">
                    <a:lumMod val="85000"/>
                  </a:schemeClr>
                </a:solidFill>
                <a:latin typeface="+mj-lt"/>
                <a:ea typeface="+mn-ea"/>
                <a:cs typeface="Arial" panose="020B0604020202020204" pitchFamily="34" charset="0"/>
              </a:defRPr>
            </a:pPr>
            <a:endParaRPr lang="en-US"/>
          </a:p>
        </c:txPr>
        <c:crossAx val="503395456"/>
        <c:crosses val="autoZero"/>
        <c:auto val="1"/>
        <c:lblAlgn val="ctr"/>
        <c:lblOffset val="100"/>
        <c:noMultiLvlLbl val="0"/>
      </c:catAx>
      <c:valAx>
        <c:axId val="503395456"/>
        <c:scaling>
          <c:orientation val="minMax"/>
        </c:scaling>
        <c:delete val="0"/>
        <c:axPos val="l"/>
        <c:majorGridlines>
          <c:spPr>
            <a:ln w="9525" cap="flat" cmpd="sng" algn="ctr">
              <a:solidFill>
                <a:schemeClr val="lt1">
                  <a:lumMod val="95000"/>
                  <a:alpha val="10000"/>
                </a:schemeClr>
              </a:soli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lt1">
                    <a:lumMod val="85000"/>
                  </a:schemeClr>
                </a:solidFill>
                <a:latin typeface="+mj-lt"/>
                <a:ea typeface="+mn-ea"/>
                <a:cs typeface="Arial" panose="020B0604020202020204" pitchFamily="34" charset="0"/>
              </a:defRPr>
            </a:pPr>
            <a:endParaRPr lang="en-US"/>
          </a:p>
        </c:txPr>
        <c:crossAx val="50073538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lt1">
                  <a:lumMod val="85000"/>
                </a:schemeClr>
              </a:solidFill>
              <a:latin typeface="+mn-lt"/>
              <a:ea typeface="+mn-ea"/>
              <a:cs typeface="+mn-cs"/>
            </a:defRPr>
          </a:pPr>
          <a:endParaRPr lang="en-US"/>
        </a:p>
      </c:txPr>
    </c:legend>
    <c:plotVisOnly val="1"/>
    <c:dispBlanksAs val="gap"/>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a:outerShdw blurRad="50800" dist="38100" dir="2700000" algn="tl" rotWithShape="0">
        <a:prstClr val="black">
          <a:alpha val="40000"/>
        </a:prstClr>
      </a:outerShdw>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cap="all" spc="50" baseline="0">
                <a:solidFill>
                  <a:schemeClr val="tx1">
                    <a:lumMod val="65000"/>
                    <a:lumOff val="35000"/>
                  </a:schemeClr>
                </a:solidFill>
                <a:latin typeface="+mn-lt"/>
                <a:ea typeface="+mn-ea"/>
                <a:cs typeface="+mn-cs"/>
              </a:defRPr>
            </a:pPr>
            <a:r>
              <a:rPr lang="en-US" sz="1800" dirty="0"/>
              <a:t>Alarm Status </a:t>
            </a:r>
          </a:p>
        </c:rich>
      </c:tx>
      <c:layout>
        <c:manualLayout>
          <c:xMode val="edge"/>
          <c:yMode val="edge"/>
          <c:x val="0.20874870112130522"/>
          <c:y val="6.2345139375458533E-2"/>
        </c:manualLayout>
      </c:layout>
      <c:overlay val="0"/>
      <c:spPr>
        <a:noFill/>
        <a:ln>
          <a:noFill/>
        </a:ln>
        <a:effectLst/>
      </c:spPr>
      <c:txPr>
        <a:bodyPr rot="0" spcFirstLastPara="1" vertOverflow="ellipsis" vert="horz" wrap="square" anchor="ctr" anchorCtr="1"/>
        <a:lstStyle/>
        <a:p>
          <a:pPr>
            <a:defRPr sz="1800" b="1" i="0" u="none" strike="noStrike" kern="1200" cap="all" spc="5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Dashboard!$F$5:$F$6</c:f>
              <c:strCache>
                <c:ptCount val="2"/>
                <c:pt idx="0">
                  <c:v>Installed but Off</c:v>
                </c:pt>
                <c:pt idx="1">
                  <c:v>Installed and On</c:v>
                </c:pt>
              </c:strCache>
            </c:strRef>
          </c:tx>
          <c:explosion val="5"/>
          <c:dPt>
            <c:idx val="0"/>
            <c:bubble3D val="0"/>
            <c:explosion val="19"/>
            <c:spPr>
              <a:solidFill>
                <a:schemeClr val="accent2"/>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1-E098-4DB9-B96B-9E476CC22F4A}"/>
              </c:ext>
            </c:extLst>
          </c:dPt>
          <c:dPt>
            <c:idx val="1"/>
            <c:bubble3D val="0"/>
            <c:spPr>
              <a:solidFill>
                <a:schemeClr val="accent4"/>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3-E098-4DB9-B96B-9E476CC22F4A}"/>
              </c:ext>
            </c:extLst>
          </c:dPt>
          <c:dLbls>
            <c:dLbl>
              <c:idx val="0"/>
              <c:layout>
                <c:manualLayout>
                  <c:x val="1.2332487190580192E-2"/>
                  <c:y val="-0.26435492997341509"/>
                </c:manualLayout>
              </c:layout>
              <c:spPr>
                <a:xfrm>
                  <a:off x="40221" y="765554"/>
                  <a:ext cx="1072549" cy="468751"/>
                </a:xfrm>
                <a:solidFill>
                  <a:sysClr val="window" lastClr="FFFFFF"/>
                </a:solidFill>
                <a:ln w="9525" cap="flat" cmpd="sng" algn="ctr">
                  <a:solidFill>
                    <a:sysClr val="windowText" lastClr="000000">
                      <a:lumMod val="25000"/>
                      <a:lumOff val="75000"/>
                    </a:sysClr>
                  </a:solidFill>
                  <a:prstDash val="solid"/>
                  <a:round/>
                  <a:headEnd type="none" w="med" len="med"/>
                  <a:tailEnd type="none" w="med" len="med"/>
                </a:ln>
                <a:effectLst/>
              </c:spPr>
              <c:txPr>
                <a:bodyPr rot="0" spcFirstLastPara="1" vertOverflow="clip" horzOverflow="clip" vert="horz" wrap="square" lIns="38100" tIns="19050" rIns="38100" bIns="19050" anchor="ctr" anchorCtr="1">
                  <a:spAutoFit/>
                </a:bodyPr>
                <a:lstStyle/>
                <a:p>
                  <a:pPr>
                    <a:defRPr sz="800" b="1" i="0" u="none" strike="noStrike" kern="1200" baseline="0">
                      <a:solidFill>
                        <a:schemeClr val="dk1">
                          <a:lumMod val="65000"/>
                          <a:lumOff val="35000"/>
                        </a:schemeClr>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gd name="adj1" fmla="val 37064"/>
                        <a:gd name="adj2" fmla="val 91854"/>
                      </a:avLst>
                    </a:prstGeom>
                    <a:noFill/>
                    <a:ln>
                      <a:noFill/>
                    </a:ln>
                  </c15:spPr>
                  <c15:layout>
                    <c:manualLayout>
                      <c:w val="0.32885477608695718"/>
                      <c:h val="0.16808388416801789"/>
                    </c:manualLayout>
                  </c15:layout>
                </c:ext>
                <c:ext xmlns:c16="http://schemas.microsoft.com/office/drawing/2014/chart" uri="{C3380CC4-5D6E-409C-BE32-E72D297353CC}">
                  <c16:uniqueId val="{00000001-E098-4DB9-B96B-9E476CC22F4A}"/>
                </c:ext>
              </c:extLst>
            </c:dLbl>
            <c:dLbl>
              <c:idx val="1"/>
              <c:layout>
                <c:manualLayout>
                  <c:x val="-3.8941065477588873E-3"/>
                  <c:y val="-0.12921625454769689"/>
                </c:manualLayout>
              </c:layout>
              <c:spPr>
                <a:xfrm>
                  <a:off x="2219597" y="826508"/>
                  <a:ext cx="1041869" cy="338239"/>
                </a:xfrm>
                <a:solidFill>
                  <a:sysClr val="window" lastClr="FFFFFF"/>
                </a:solidFill>
                <a:ln w="9525" cap="flat" cmpd="sng" algn="ctr">
                  <a:solidFill>
                    <a:sysClr val="windowText" lastClr="000000">
                      <a:lumMod val="25000"/>
                      <a:lumOff val="75000"/>
                    </a:sysClr>
                  </a:solidFill>
                  <a:prstDash val="solid"/>
                  <a:round/>
                  <a:headEnd type="none" w="med" len="med"/>
                  <a:tailEnd type="none" w="med" len="med"/>
                </a:ln>
                <a:effectLst/>
              </c:spPr>
              <c:txPr>
                <a:bodyPr rot="0" spcFirstLastPara="1" vertOverflow="clip" horzOverflow="clip" vert="horz" wrap="square" lIns="38100" tIns="19050" rIns="38100" bIns="19050" anchor="ctr" anchorCtr="1">
                  <a:spAutoFit/>
                </a:bodyPr>
                <a:lstStyle/>
                <a:p>
                  <a:pPr>
                    <a:defRPr sz="800" b="1" i="0" u="none" strike="noStrike" kern="1200" baseline="0">
                      <a:solidFill>
                        <a:schemeClr val="dk1">
                          <a:lumMod val="65000"/>
                          <a:lumOff val="35000"/>
                        </a:schemeClr>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gd name="adj1" fmla="val -26540"/>
                        <a:gd name="adj2" fmla="val 142833"/>
                      </a:avLst>
                    </a:prstGeom>
                    <a:noFill/>
                    <a:ln>
                      <a:noFill/>
                    </a:ln>
                  </c15:spPr>
                  <c15:layout>
                    <c:manualLayout>
                      <c:w val="0.31944827281710958"/>
                      <c:h val="0.12128486896505233"/>
                    </c:manualLayout>
                  </c15:layout>
                </c:ext>
                <c:ext xmlns:c16="http://schemas.microsoft.com/office/drawing/2014/chart" uri="{C3380CC4-5D6E-409C-BE32-E72D297353CC}">
                  <c16:uniqueId val="{00000003-E098-4DB9-B96B-9E476CC22F4A}"/>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800" b="1" i="0" u="none" strike="noStrike" kern="1200" baseline="0">
                    <a:solidFill>
                      <a:schemeClr val="dk1">
                        <a:lumMod val="65000"/>
                        <a:lumOff val="35000"/>
                      </a:schemeClr>
                    </a:solidFill>
                    <a:latin typeface="+mn-lt"/>
                    <a:ea typeface="+mn-ea"/>
                    <a:cs typeface="+mn-cs"/>
                  </a:defRPr>
                </a:pPr>
                <a:endParaRPr lang="en-US"/>
              </a:p>
            </c:txPr>
            <c:dLblPos val="in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Dashboard!$F$5:$F$6</c:f>
              <c:strCache>
                <c:ptCount val="2"/>
                <c:pt idx="0">
                  <c:v>Installed but Off</c:v>
                </c:pt>
                <c:pt idx="1">
                  <c:v>Installed and On</c:v>
                </c:pt>
              </c:strCache>
            </c:strRef>
          </c:cat>
          <c:val>
            <c:numRef>
              <c:f>Dashboard!$G$5:$G$6</c:f>
              <c:numCache>
                <c:formatCode>0%</c:formatCode>
                <c:ptCount val="2"/>
                <c:pt idx="0">
                  <c:v>0.8928571428571429</c:v>
                </c:pt>
                <c:pt idx="1">
                  <c:v>0.1071428571428571</c:v>
                </c:pt>
              </c:numCache>
            </c:numRef>
          </c:val>
          <c:extLst>
            <c:ext xmlns:c16="http://schemas.microsoft.com/office/drawing/2014/chart" uri="{C3380CC4-5D6E-409C-BE32-E72D297353CC}">
              <c16:uniqueId val="{00000004-E098-4DB9-B96B-9E476CC22F4A}"/>
            </c:ext>
          </c:extLst>
        </c:ser>
        <c:dLbls>
          <c:dLblPos val="inEnd"/>
          <c:showLegendKey val="0"/>
          <c:showVal val="0"/>
          <c:showCatName val="0"/>
          <c:showSerName val="0"/>
          <c:showPercent val="1"/>
          <c:showBubbleSize val="0"/>
          <c:showLeaderLines val="0"/>
        </c:dLbls>
        <c:firstSliceAng val="9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b="1" dirty="0"/>
              <a:t>TIMES OF INCIDENTS</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TIME OF INCIDENT</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82B2-449E-84D4-D9A745658B7A}"/>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82B2-449E-84D4-D9A745658B7A}"/>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82B2-449E-84D4-D9A745658B7A}"/>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82B2-449E-84D4-D9A745658B7A}"/>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82B2-449E-84D4-D9A745658B7A}"/>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82B2-449E-84D4-D9A745658B7A}"/>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7545-4DDD-A0D4-2FFAEE6AEF5F}"/>
              </c:ext>
            </c:extLst>
          </c:dPt>
          <c:cat>
            <c:strRef>
              <c:f>Sheet1!$A$2:$A$8</c:f>
              <c:strCache>
                <c:ptCount val="7"/>
                <c:pt idx="0">
                  <c:v>0001-0400</c:v>
                </c:pt>
                <c:pt idx="1">
                  <c:v>0401-0800</c:v>
                </c:pt>
                <c:pt idx="2">
                  <c:v>0801-1200</c:v>
                </c:pt>
                <c:pt idx="3">
                  <c:v>1201-1600</c:v>
                </c:pt>
                <c:pt idx="4">
                  <c:v>1601-2000</c:v>
                </c:pt>
                <c:pt idx="5">
                  <c:v>2001-0000</c:v>
                </c:pt>
                <c:pt idx="6">
                  <c:v>Unknown</c:v>
                </c:pt>
              </c:strCache>
            </c:strRef>
          </c:cat>
          <c:val>
            <c:numRef>
              <c:f>Sheet1!$B$2:$B$8</c:f>
              <c:numCache>
                <c:formatCode>General</c:formatCode>
                <c:ptCount val="7"/>
                <c:pt idx="0">
                  <c:v>9</c:v>
                </c:pt>
                <c:pt idx="1">
                  <c:v>3</c:v>
                </c:pt>
                <c:pt idx="2">
                  <c:v>3</c:v>
                </c:pt>
                <c:pt idx="3">
                  <c:v>1</c:v>
                </c:pt>
                <c:pt idx="4">
                  <c:v>2</c:v>
                </c:pt>
                <c:pt idx="5">
                  <c:v>6</c:v>
                </c:pt>
                <c:pt idx="6">
                  <c:v>3</c:v>
                </c:pt>
              </c:numCache>
            </c:numRef>
          </c:val>
          <c:extLst>
            <c:ext xmlns:c16="http://schemas.microsoft.com/office/drawing/2014/chart" uri="{C3380CC4-5D6E-409C-BE32-E72D297353CC}">
              <c16:uniqueId val="{00000000-D265-4698-B1A6-308F3E770D77}"/>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cap="all" spc="50" baseline="0">
                <a:solidFill>
                  <a:schemeClr val="tx1">
                    <a:lumMod val="65000"/>
                    <a:lumOff val="35000"/>
                  </a:schemeClr>
                </a:solidFill>
                <a:latin typeface="+mn-lt"/>
                <a:ea typeface="+mn-ea"/>
                <a:cs typeface="+mn-cs"/>
              </a:defRPr>
            </a:pPr>
            <a:r>
              <a:rPr lang="en-US" sz="1800" dirty="0"/>
              <a:t>Method of Entry</a:t>
            </a:r>
          </a:p>
        </c:rich>
      </c:tx>
      <c:layout>
        <c:manualLayout>
          <c:xMode val="edge"/>
          <c:yMode val="edge"/>
          <c:x val="0.51376625178139146"/>
          <c:y val="4.2011140636104331E-2"/>
        </c:manualLayout>
      </c:layout>
      <c:overlay val="0"/>
      <c:spPr>
        <a:noFill/>
        <a:ln>
          <a:noFill/>
        </a:ln>
        <a:effectLst/>
      </c:spPr>
      <c:txPr>
        <a:bodyPr rot="0" spcFirstLastPara="1" vertOverflow="ellipsis" vert="horz" wrap="square" anchor="ctr" anchorCtr="1"/>
        <a:lstStyle/>
        <a:p>
          <a:pPr>
            <a:defRPr sz="1400" b="1" i="0" u="none" strike="noStrike" kern="1200" cap="all" spc="5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'[Chart in Microsoft PowerPoint]Dashboard'!$B$2:$B$4</c:f>
              <c:strCache>
                <c:ptCount val="3"/>
                <c:pt idx="0">
                  <c:v>WINDOW</c:v>
                </c:pt>
                <c:pt idx="1">
                  <c:v>DOOR</c:v>
                </c:pt>
                <c:pt idx="2">
                  <c:v>BALCONY</c:v>
                </c:pt>
              </c:strCache>
            </c:strRef>
          </c:tx>
          <c:explosion val="1"/>
          <c:dPt>
            <c:idx val="0"/>
            <c:bubble3D val="0"/>
            <c:spPr>
              <a:solidFill>
                <a:schemeClr val="accent1"/>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1-F1C0-46AB-9AA4-A008EA9E2FF5}"/>
              </c:ext>
            </c:extLst>
          </c:dPt>
          <c:dPt>
            <c:idx val="1"/>
            <c:bubble3D val="0"/>
            <c:spPr>
              <a:solidFill>
                <a:schemeClr val="accent2"/>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3-F1C0-46AB-9AA4-A008EA9E2FF5}"/>
              </c:ext>
            </c:extLst>
          </c:dPt>
          <c:dPt>
            <c:idx val="2"/>
            <c:bubble3D val="0"/>
            <c:spPr>
              <a:solidFill>
                <a:schemeClr val="accent3"/>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5-F1C0-46AB-9AA4-A008EA9E2FF5}"/>
              </c:ext>
            </c:extLst>
          </c:dPt>
          <c:dLbls>
            <c:dLbl>
              <c:idx val="0"/>
              <c:layout>
                <c:manualLayout>
                  <c:x val="-0.10014621609798775"/>
                  <c:y val="-2.3860819480898222E-2"/>
                </c:manualLayout>
              </c:layout>
              <c:showLegendKey val="0"/>
              <c:showVal val="0"/>
              <c:showCatName val="1"/>
              <c:showSerName val="0"/>
              <c:showPercent val="1"/>
              <c:showBubbleSize val="0"/>
              <c:extLst>
                <c:ext xmlns:c15="http://schemas.microsoft.com/office/drawing/2012/chart" uri="{CE6537A1-D6FC-4f65-9D91-7224C49458BB}">
                  <c15:layout>
                    <c:manualLayout>
                      <c:w val="0.16108639545056866"/>
                      <c:h val="0.11673082531350248"/>
                    </c:manualLayout>
                  </c15:layout>
                </c:ext>
                <c:ext xmlns:c16="http://schemas.microsoft.com/office/drawing/2014/chart" uri="{C3380CC4-5D6E-409C-BE32-E72D297353CC}">
                  <c16:uniqueId val="{00000001-F1C0-46AB-9AA4-A008EA9E2FF5}"/>
                </c:ext>
              </c:extLst>
            </c:dLbl>
            <c:dLbl>
              <c:idx val="1"/>
              <c:layout>
                <c:manualLayout>
                  <c:x val="7.5908355205599298E-2"/>
                  <c:y val="-5.1046223388743076E-3"/>
                </c:manualLayout>
              </c:layout>
              <c:showLegendKey val="0"/>
              <c:showVal val="0"/>
              <c:showCatName val="1"/>
              <c:showSerName val="0"/>
              <c:showPercent val="1"/>
              <c:showBubbleSize val="0"/>
              <c:extLst>
                <c:ext xmlns:c15="http://schemas.microsoft.com/office/drawing/2012/chart" uri="{CE6537A1-D6FC-4f65-9D91-7224C49458BB}">
                  <c15:layout>
                    <c:manualLayout>
                      <c:w val="0.17393547681539809"/>
                      <c:h val="0.11673082531350248"/>
                    </c:manualLayout>
                  </c15:layout>
                </c:ext>
                <c:ext xmlns:c16="http://schemas.microsoft.com/office/drawing/2014/chart" uri="{C3380CC4-5D6E-409C-BE32-E72D297353CC}">
                  <c16:uniqueId val="{00000003-F1C0-46AB-9AA4-A008EA9E2FF5}"/>
                </c:ext>
              </c:extLst>
            </c:dLbl>
            <c:dLbl>
              <c:idx val="2"/>
              <c:layout>
                <c:manualLayout>
                  <c:x val="8.3333333333333332E-3"/>
                  <c:y val="-6.4537766112569266E-3"/>
                </c:manualLayout>
              </c:layout>
              <c:showLegendKey val="0"/>
              <c:showVal val="0"/>
              <c:showCatName val="1"/>
              <c:showSerName val="0"/>
              <c:showPercent val="1"/>
              <c:showBubbleSize val="0"/>
              <c:extLst>
                <c:ext xmlns:c15="http://schemas.microsoft.com/office/drawing/2012/chart" uri="{CE6537A1-D6FC-4f65-9D91-7224C49458BB}">
                  <c15:layout>
                    <c:manualLayout>
                      <c:w val="0.14789960629921259"/>
                      <c:h val="0.11673082531350248"/>
                    </c:manualLayout>
                  </c15:layout>
                </c:ext>
                <c:ext xmlns:c16="http://schemas.microsoft.com/office/drawing/2014/chart" uri="{C3380CC4-5D6E-409C-BE32-E72D297353CC}">
                  <c16:uniqueId val="{00000005-F1C0-46AB-9AA4-A008EA9E2FF5}"/>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en-US"/>
              </a:p>
            </c:txPr>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'[Chart in Microsoft PowerPoint]Dashboard'!$B$2:$B$4</c:f>
              <c:strCache>
                <c:ptCount val="3"/>
                <c:pt idx="0">
                  <c:v>WINDOW</c:v>
                </c:pt>
                <c:pt idx="1">
                  <c:v>DOOR</c:v>
                </c:pt>
                <c:pt idx="2">
                  <c:v>BALCONY</c:v>
                </c:pt>
              </c:strCache>
            </c:strRef>
          </c:cat>
          <c:val>
            <c:numRef>
              <c:f>'[Chart in Microsoft PowerPoint]Dashboard'!$D$2:$D$4</c:f>
              <c:numCache>
                <c:formatCode>0%</c:formatCode>
                <c:ptCount val="3"/>
                <c:pt idx="0">
                  <c:v>0.63636363636363635</c:v>
                </c:pt>
                <c:pt idx="1">
                  <c:v>0.13636363636363635</c:v>
                </c:pt>
                <c:pt idx="2">
                  <c:v>0.22727272727272727</c:v>
                </c:pt>
              </c:numCache>
            </c:numRef>
          </c:val>
          <c:extLst>
            <c:ext xmlns:c16="http://schemas.microsoft.com/office/drawing/2014/chart" uri="{C3380CC4-5D6E-409C-BE32-E72D297353CC}">
              <c16:uniqueId val="{00000006-F1C0-46AB-9AA4-A008EA9E2FF5}"/>
            </c:ext>
          </c:extLst>
        </c:ser>
        <c:dLbls>
          <c:showLegendKey val="0"/>
          <c:showVal val="0"/>
          <c:showCatName val="1"/>
          <c:showSerName val="0"/>
          <c:showPercent val="1"/>
          <c:showBubbleSize val="0"/>
          <c:showLeaderLines val="0"/>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view3D>
      <c:rotX val="30"/>
      <c:rotY val="120"/>
      <c:depthPercent val="5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7.0516403900261287E-4"/>
          <c:y val="0.17495764387799076"/>
          <c:w val="0.84934938266243909"/>
          <c:h val="0.82002081894405843"/>
        </c:manualLayout>
      </c:layout>
      <c:pie3DChart>
        <c:varyColors val="1"/>
        <c:ser>
          <c:idx val="0"/>
          <c:order val="0"/>
          <c:tx>
            <c:strRef>
              <c:f>Sheet1!$A$2:$A$3</c:f>
              <c:strCache>
                <c:ptCount val="2"/>
                <c:pt idx="0">
                  <c:v>Home Break-Ins</c:v>
                </c:pt>
                <c:pt idx="1">
                  <c:v>U.S. and some JFC NATO</c:v>
                </c:pt>
              </c:strCache>
            </c:strRef>
          </c:tx>
          <c:explosion val="10"/>
          <c:dPt>
            <c:idx val="0"/>
            <c:bubble3D val="0"/>
            <c:spPr>
              <a:gradFill rotWithShape="1">
                <a:gsLst>
                  <a:gs pos="0">
                    <a:schemeClr val="accent1">
                      <a:shade val="58000"/>
                      <a:tint val="96000"/>
                      <a:lumMod val="100000"/>
                    </a:schemeClr>
                  </a:gs>
                  <a:gs pos="78000">
                    <a:schemeClr val="accent1">
                      <a:shade val="58000"/>
                      <a:shade val="94000"/>
                      <a:lumMod val="94000"/>
                    </a:schemeClr>
                  </a:gs>
                </a:gsLst>
                <a:lin ang="5400000" scaled="0"/>
              </a:gra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c:spPr>
            <c:extLst>
              <c:ext xmlns:c16="http://schemas.microsoft.com/office/drawing/2014/chart" uri="{C3380CC4-5D6E-409C-BE32-E72D297353CC}">
                <c16:uniqueId val="{0000000F-14E1-4A06-A122-7CDD772B19DE}"/>
              </c:ext>
            </c:extLst>
          </c:dPt>
          <c:dPt>
            <c:idx val="1"/>
            <c:bubble3D val="0"/>
            <c:spPr>
              <a:gradFill rotWithShape="1">
                <a:gsLst>
                  <a:gs pos="0">
                    <a:schemeClr val="accent1">
                      <a:tint val="58000"/>
                      <a:tint val="96000"/>
                      <a:lumMod val="100000"/>
                    </a:schemeClr>
                  </a:gs>
                  <a:gs pos="78000">
                    <a:schemeClr val="accent1">
                      <a:tint val="58000"/>
                      <a:shade val="94000"/>
                      <a:lumMod val="94000"/>
                    </a:schemeClr>
                  </a:gs>
                </a:gsLst>
                <a:lin ang="5400000" scaled="0"/>
              </a:gra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c:spPr>
            <c:extLst>
              <c:ext xmlns:c16="http://schemas.microsoft.com/office/drawing/2014/chart" uri="{C3380CC4-5D6E-409C-BE32-E72D297353CC}">
                <c16:uniqueId val="{00000011-14E1-4A06-A122-7CDD772B19DE}"/>
              </c:ext>
            </c:extLst>
          </c:dPt>
          <c:dLbls>
            <c:dLbl>
              <c:idx val="0"/>
              <c:layout>
                <c:manualLayout>
                  <c:x val="3.0314433755847171E-2"/>
                  <c:y val="3.498684549706705E-2"/>
                </c:manualLayout>
              </c:layout>
              <c:numFmt formatCode="0.0%" sourceLinked="0"/>
              <c:spPr>
                <a:noFill/>
                <a:ln>
                  <a:solidFill>
                    <a:srgbClr val="54A021">
                      <a:lumMod val="75000"/>
                    </a:srgbClr>
                  </a:solidFill>
                </a:ln>
                <a:effectLst/>
              </c:spPr>
              <c:txPr>
                <a:bodyPr rot="0" spcFirstLastPara="1" vertOverflow="clip" horzOverflow="clip" vert="horz" wrap="square" lIns="38100" tIns="19050" rIns="38100" bIns="19050" anchor="ctr" anchorCtr="1">
                  <a:spAutoFit/>
                </a:bodyPr>
                <a:lstStyle/>
                <a:p>
                  <a:pPr>
                    <a:defRPr sz="1197" b="0" i="0" u="none" strike="noStrike" kern="1200" baseline="0">
                      <a:solidFill>
                        <a:schemeClr val="dk1">
                          <a:lumMod val="65000"/>
                          <a:lumOff val="35000"/>
                        </a:schemeClr>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12790809016221344"/>
                      <c:h val="7.7722745975430496E-2"/>
                    </c:manualLayout>
                  </c15:layout>
                </c:ext>
                <c:ext xmlns:c16="http://schemas.microsoft.com/office/drawing/2014/chart" uri="{C3380CC4-5D6E-409C-BE32-E72D297353CC}">
                  <c16:uniqueId val="{0000000F-14E1-4A06-A122-7CDD772B19DE}"/>
                </c:ext>
              </c:extLst>
            </c:dLbl>
            <c:dLbl>
              <c:idx val="1"/>
              <c:delete val="1"/>
              <c:extLst>
                <c:ext xmlns:c15="http://schemas.microsoft.com/office/drawing/2012/chart" uri="{CE6537A1-D6FC-4f65-9D91-7224C49458BB}"/>
                <c:ext xmlns:c16="http://schemas.microsoft.com/office/drawing/2014/chart" uri="{C3380CC4-5D6E-409C-BE32-E72D297353CC}">
                  <c16:uniqueId val="{00000011-14E1-4A06-A122-7CDD772B19DE}"/>
                </c:ext>
              </c:extLst>
            </c:dLbl>
            <c:numFmt formatCode="0.0%" sourceLinked="0"/>
            <c:spPr>
              <a:solidFill>
                <a:prstClr val="white"/>
              </a:solidFill>
              <a:ln>
                <a:noFill/>
              </a:ln>
              <a:effectLst/>
            </c:spPr>
            <c:txPr>
              <a:bodyPr rot="0" spcFirstLastPara="1" vertOverflow="clip" horzOverflow="clip" vert="horz" wrap="square" lIns="38100" tIns="19050" rIns="38100" bIns="19050" anchor="ctr" anchorCtr="1">
                <a:spAutoFit/>
              </a:bodyPr>
              <a:lstStyle/>
              <a:p>
                <a:pPr>
                  <a:defRPr sz="1197" b="0" i="0" u="none" strike="noStrike" kern="1200" baseline="0">
                    <a:solidFill>
                      <a:schemeClr val="dk1">
                        <a:lumMod val="65000"/>
                        <a:lumOff val="35000"/>
                      </a:schemeClr>
                    </a:solidFill>
                    <a:latin typeface="+mn-lt"/>
                    <a:ea typeface="+mn-ea"/>
                    <a:cs typeface="+mn-cs"/>
                  </a:defRPr>
                </a:pPr>
                <a:endParaRPr lang="en-US"/>
              </a:p>
            </c:tx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Sheet1!$A$2:$A$3</c:f>
              <c:strCache>
                <c:ptCount val="2"/>
                <c:pt idx="0">
                  <c:v>Home Break-Ins</c:v>
                </c:pt>
                <c:pt idx="1">
                  <c:v>U.S. and some JFC NATO</c:v>
                </c:pt>
              </c:strCache>
            </c:strRef>
          </c:cat>
          <c:val>
            <c:numRef>
              <c:f>Sheet1!$C$2:$C$3</c:f>
              <c:numCache>
                <c:formatCode>0%</c:formatCode>
                <c:ptCount val="2"/>
                <c:pt idx="0" formatCode="0.000%">
                  <c:v>2.4299999999999999E-2</c:v>
                </c:pt>
                <c:pt idx="1">
                  <c:v>0.97499999999999998</c:v>
                </c:pt>
              </c:numCache>
            </c:numRef>
          </c:val>
          <c:extLst>
            <c:ext xmlns:c16="http://schemas.microsoft.com/office/drawing/2014/chart" uri="{C3380CC4-5D6E-409C-BE32-E72D297353CC}">
              <c16:uniqueId val="{0000000E-14E1-4A06-A122-7CDD772B19DE}"/>
            </c:ext>
          </c:extLst>
        </c:ser>
        <c:dLbls>
          <c:showLegendKey val="0"/>
          <c:showVal val="0"/>
          <c:showCatName val="0"/>
          <c:showSerName val="0"/>
          <c:showPercent val="0"/>
          <c:showBubbleSize val="0"/>
          <c:showLeaderLines val="0"/>
        </c:dLbls>
      </c:pie3D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hartEx1.xml><?xml version="1.0" encoding="utf-8"?>
<cx:chartSpace xmlns:a="http://schemas.openxmlformats.org/drawingml/2006/main" xmlns:r="http://schemas.openxmlformats.org/officeDocument/2006/relationships" xmlns:cx="http://schemas.microsoft.com/office/drawing/2014/chartex">
  <cx:chartData>
    <cx:externalData r:id="rId1" cx:autoUpdate="0"/>
    <cx:data id="0">
      <cx:strDim type="cat">
        <cx:f dir="row">Sheet1!$A$2:$A$7</cx:f>
        <cx:lvl ptCount="6">
          <cx:pt idx="0">Bremerton</cx:pt>
          <cx:pt idx="1">Honolulu</cx:pt>
          <cx:pt idx="2">Jacksonville</cx:pt>
          <cx:pt idx="3">Naples</cx:pt>
          <cx:pt idx="4">Norfolk</cx:pt>
          <cx:pt idx="5">San Diego</cx:pt>
        </cx:lvl>
      </cx:strDim>
      <cx:numDim type="val">
        <cx:f dir="row">Sheet1!$B$2:$B$7</cx:f>
        <cx:lvl ptCount="6" formatCode="General">
          <cx:pt idx="0">0.023</cx:pt>
          <cx:pt idx="1">0.032000000000000001</cx:pt>
          <cx:pt idx="2">0.027</cx:pt>
          <cx:pt idx="3">0.0089999999999999993</cx:pt>
          <cx:pt idx="4">0.025000000000000001</cx:pt>
          <cx:pt idx="5">0.027</cx:pt>
        </cx:lvl>
      </cx:numDim>
    </cx:data>
  </cx:chartData>
  <cx:chart>
    <cx:title pos="t" align="ctr" overlay="0">
      <cx:tx>
        <cx:rich>
          <a:bodyPr rot="0" spcFirstLastPara="1" vertOverflow="ellipsis" vert="horz" wrap="square" lIns="38100" tIns="19050" rIns="38100" bIns="19050" anchor="ctr" anchorCtr="1" compatLnSpc="0"/>
          <a:lstStyle/>
          <a:p>
            <a:pPr algn="ctr" rtl="0">
              <a:defRPr sz="1200" b="1" i="0" u="none" strike="noStrike" kern="1200" spc="100" baseline="0">
                <a:solidFill>
                  <a:prstClr val="white">
                    <a:lumMod val="95000"/>
                  </a:prstClr>
                </a:solidFill>
                <a:effectLst>
                  <a:outerShdw blurRad="50800" dist="38100" dir="5400000" algn="t" rotWithShape="0">
                    <a:prstClr val="black">
                      <a:alpha val="40000"/>
                    </a:prstClr>
                  </a:outerShdw>
                </a:effectLst>
                <a:latin typeface="+mn-lt"/>
                <a:ea typeface="+mn-ea"/>
                <a:cs typeface="+mn-cs"/>
              </a:defRPr>
            </a:pPr>
            <a:r>
              <a:rPr kumimoji="0" lang="en-US" sz="1200" b="0" i="0" u="none" strike="noStrike" kern="1200" cap="none" spc="0" normalizeH="0" baseline="0" noProof="0" dirty="0">
                <a:ln>
                  <a:noFill/>
                </a:ln>
                <a:solidFill>
                  <a:prstClr val="white"/>
                </a:solidFill>
                <a:effectLst/>
                <a:uLnTx/>
                <a:uFillTx/>
                <a:latin typeface="Trebuchet MS" panose="020B0603020202020204"/>
              </a:rPr>
              <a:t>Fleet Concentration Area</a:t>
            </a:r>
          </a:p>
          <a:p>
            <a:pPr algn="ctr" rtl="0">
              <a:defRPr sz="1200" b="1" i="0" u="none" strike="noStrike" kern="1200" spc="100" baseline="0">
                <a:solidFill>
                  <a:prstClr val="white">
                    <a:lumMod val="95000"/>
                  </a:prstClr>
                </a:solidFill>
                <a:effectLst>
                  <a:outerShdw blurRad="50800" dist="38100" dir="5400000" algn="t" rotWithShape="0">
                    <a:prstClr val="black">
                      <a:alpha val="40000"/>
                    </a:prstClr>
                  </a:outerShdw>
                </a:effectLst>
                <a:latin typeface="+mn-lt"/>
                <a:ea typeface="+mn-ea"/>
                <a:cs typeface="+mn-cs"/>
              </a:defRPr>
            </a:pPr>
            <a:r>
              <a:rPr kumimoji="0" lang="en-US" sz="1200" b="0" i="0" u="none" strike="noStrike" kern="1200" cap="none" spc="0" normalizeH="0" baseline="0" noProof="0" dirty="0">
                <a:ln>
                  <a:noFill/>
                </a:ln>
                <a:solidFill>
                  <a:prstClr val="white"/>
                </a:solidFill>
                <a:effectLst/>
                <a:uLnTx/>
                <a:uFillTx/>
                <a:latin typeface="Trebuchet MS" panose="020B0603020202020204"/>
              </a:rPr>
              <a:t>Property Crime per Capita (CY22)</a:t>
            </a:r>
            <a:endParaRPr kumimoji="0" lang="en-US" sz="1600" b="0" i="0" u="none" strike="noStrike" kern="1200" cap="none" spc="0" normalizeH="0" baseline="0" noProof="0" dirty="0">
              <a:ln>
                <a:noFill/>
              </a:ln>
              <a:solidFill>
                <a:schemeClr val="bg1"/>
              </a:solidFill>
              <a:effectLst/>
              <a:uLnTx/>
              <a:uFillTx/>
              <a:latin typeface="Trebuchet MS" panose="020B0603020202020204"/>
            </a:endParaRPr>
          </a:p>
        </cx:rich>
      </cx:tx>
    </cx:title>
    <cx:plotArea>
      <cx:plotAreaRegion>
        <cx:series layoutId="clusteredColumn" uniqueId="{71204291-050A-4BEA-96EF-5F9AAAE70384}" formatIdx="0">
          <cx:tx>
            <cx:txData>
              <cx:f>Sheet1!$B$1</cx:f>
              <cx:v>Column1</cx:v>
            </cx:txData>
          </cx:tx>
          <cx:dataId val="0"/>
          <cx:layoutPr>
            <cx:aggregation/>
          </cx:layoutPr>
        </cx:series>
      </cx:plotAreaRegion>
      <cx:axis id="0">
        <cx:catScaling gapWidth="0.200000003"/>
        <cx:tickLabels/>
        <cx:txPr>
          <a:bodyPr spcFirstLastPara="1" vertOverflow="ellipsis" wrap="square" lIns="0" tIns="0" rIns="0" bIns="0" anchor="ctr" anchorCtr="1"/>
          <a:lstStyle/>
          <a:p>
            <a:pPr>
              <a:defRPr sz="930" baseline="0"/>
            </a:pPr>
            <a:endParaRPr lang="en-US" sz="930" baseline="0"/>
          </a:p>
        </cx:txPr>
      </cx:axis>
      <cx:axis id="1">
        <cx:valScaling/>
        <cx:majorGridlines/>
        <cx:tickLabels/>
        <cx:numFmt formatCode="0.0%" sourceLinked="0"/>
        <cx:txPr>
          <a:bodyPr spcFirstLastPara="1" vertOverflow="ellipsis" wrap="square" lIns="0" tIns="0" rIns="0" bIns="0" anchor="ctr" anchorCtr="1"/>
          <a:lstStyle/>
          <a:p>
            <a:pPr>
              <a:defRPr sz="900"/>
            </a:pPr>
            <a:endParaRPr lang="en-US" sz="900"/>
          </a:p>
        </cx:txPr>
      </cx:axis>
    </cx:plotArea>
  </cx:chart>
  <cx:clrMapOvr bg1="lt1" tx1="dk1" bg2="lt2" tx2="dk2" accent1="accent1" accent2="accent2" accent3="accent3" accent4="accent4" accent5="accent5" accent6="accent6" hlink="hlink" folHlink="folHlink"/>
</cx:chartSpace>
</file>

<file path=ppt/charts/colors1.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withinLinear" id="14">
  <a:schemeClr val="accent1"/>
</cs:colorStyle>
</file>

<file path=ppt/charts/colors7.xml><?xml version="1.0" encoding="utf-8"?>
<cs:colorStyle xmlns:cs="http://schemas.microsoft.com/office/drawing/2012/chartStyle" xmlns:a="http://schemas.openxmlformats.org/drawingml/2006/main" meth="withinLinear" id="14">
  <a:schemeClr val="accent1"/>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9">
  <cs:axisTitle>
    <cs:lnRef idx="0"/>
    <cs:fillRef idx="0"/>
    <cs:effectRef idx="0"/>
    <cs:fontRef idx="minor">
      <a:schemeClr val="lt1">
        <a:lumMod val="85000"/>
      </a:schemeClr>
    </cs:fontRef>
    <cs:defRPr sz="900"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000" kern="1200"/>
  </cs:chartArea>
  <cs:dataLabel>
    <cs:lnRef idx="0"/>
    <cs:fillRef idx="0"/>
    <cs:effectRef idx="0"/>
    <cs:fontRef idx="minor">
      <a:schemeClr val="lt1">
        <a:lumMod val="85000"/>
      </a:schemeClr>
    </cs:fontRef>
    <cs:defRPr sz="900" kern="1200"/>
  </cs:dataLabel>
  <cs:dataLabelCallout>
    <cs:lnRef idx="0"/>
    <cs:fillRef idx="0"/>
    <cs:effectRef idx="0"/>
    <cs:fontRef idx="minor">
      <a:schemeClr val="dk1">
        <a:lumMod val="65000"/>
        <a:lumOff val="35000"/>
      </a:schemeClr>
    </cs:fontRef>
    <cs:spPr>
      <a:solidFill>
        <a:schemeClr val="lt1"/>
      </a:solidFill>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900" kern="1200"/>
  </cs:dataTable>
  <cs:downBar>
    <cs:lnRef idx="0"/>
    <cs:fillRef idx="0"/>
    <cs:effectRef idx="0"/>
    <cs:fontRef idx="minor">
      <a:schemeClr val="lt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lt1"/>
    </cs:fontRef>
    <cs:spPr>
      <a:ln w="9525">
        <a:solidFill>
          <a:schemeClr val="lt1">
            <a:lumMod val="95000"/>
            <a:alpha val="54000"/>
          </a:schemeClr>
        </a:solidFill>
        <a:prstDash val="dash"/>
      </a:ln>
    </cs:spPr>
  </cs:dropLine>
  <cs:errorBar>
    <cs:lnRef idx="0"/>
    <cs:fillRef idx="0"/>
    <cs:effectRef idx="0"/>
    <cs:fontRef idx="minor">
      <a:schemeClr val="lt1"/>
    </cs:fontRef>
    <cs:spPr>
      <a:ln w="9525" cap="flat" cmpd="sng" algn="ctr">
        <a:solidFill>
          <a:schemeClr val="lt1">
            <a:lumMod val="95000"/>
          </a:schemeClr>
        </a:solidFill>
        <a:round/>
      </a:ln>
    </cs:spPr>
  </cs:errorBar>
  <cs:floor>
    <cs:lnRef idx="0"/>
    <cs:fillRef idx="0"/>
    <cs:effectRef idx="0"/>
    <cs:fontRef idx="minor">
      <a:schemeClr val="lt1"/>
    </cs:fontRef>
  </cs:floor>
  <cs:gridlineMajor>
    <cs:lnRef idx="0"/>
    <cs:fillRef idx="0"/>
    <cs:effectRef idx="0"/>
    <cs:fontRef idx="minor">
      <a:schemeClr val="lt1"/>
    </cs:fontRef>
    <cs:spPr>
      <a:ln w="9525" cap="flat" cmpd="sng" algn="ctr">
        <a:solidFill>
          <a:schemeClr val="lt1">
            <a:lumMod val="95000"/>
            <a:alpha val="10000"/>
          </a:schemeClr>
        </a:solidFill>
        <a:round/>
      </a:ln>
    </cs:spPr>
  </cs:gridlineMajor>
  <cs:gridlineMinor>
    <cs:lnRef idx="0"/>
    <cs:fillRef idx="0"/>
    <cs:effectRef idx="0"/>
    <cs:fontRef idx="minor">
      <a:schemeClr val="lt1"/>
    </cs:fontRef>
    <cs:spPr>
      <a:ln>
        <a:solidFill>
          <a:schemeClr val="lt1">
            <a:lumMod val="95000"/>
            <a:alpha val="5000"/>
          </a:schemeClr>
        </a:solidFill>
      </a:ln>
    </cs:spPr>
  </cs:gridlineMinor>
  <cs:hiLoLine>
    <cs:lnRef idx="0"/>
    <cs:fillRef idx="0"/>
    <cs:effectRef idx="0"/>
    <cs:fontRef idx="minor">
      <a:schemeClr val="lt1"/>
    </cs:fontRef>
    <cs:spPr>
      <a:ln w="9525">
        <a:solidFill>
          <a:schemeClr val="lt1">
            <a:lumMod val="95000"/>
            <a:alpha val="54000"/>
          </a:schemeClr>
        </a:solidFill>
        <a:prstDash val="dash"/>
      </a:ln>
    </cs:spPr>
  </cs:hiLoLine>
  <cs:leaderLine>
    <cs:lnRef idx="0"/>
    <cs:fillRef idx="0"/>
    <cs:effectRef idx="0"/>
    <cs:fontRef idx="minor">
      <a:schemeClr val="lt1"/>
    </cs:fontRef>
    <cs:spPr>
      <a:ln w="9525">
        <a:solidFill>
          <a:schemeClr val="lt1">
            <a:lumMod val="95000"/>
            <a:alpha val="54000"/>
          </a:schemeClr>
        </a:solidFill>
      </a:ln>
    </cs:spPr>
  </cs:leaderLine>
  <cs:legend>
    <cs:lnRef idx="0"/>
    <cs:fillRef idx="0"/>
    <cs:effectRef idx="0"/>
    <cs:fontRef idx="minor">
      <a:schemeClr val="lt1">
        <a:lumMod val="8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1600"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lt1">
        <a:lumMod val="85000"/>
      </a:schemeClr>
    </cs:fontRef>
    <cs:defRPr sz="900" kern="1200"/>
  </cs:trendlineLabel>
  <cs:upBar>
    <cs:lnRef idx="0"/>
    <cs:fillRef idx="0"/>
    <cs:effectRef idx="0"/>
    <cs:fontRef idx="minor">
      <a:schemeClr val="lt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900" kern="1200"/>
  </cs:valueAxis>
  <cs:wall>
    <cs:lnRef idx="0"/>
    <cs:fillRef idx="0"/>
    <cs:effectRef idx="0"/>
    <cs:fontRef idx="minor">
      <a:schemeClr val="lt1"/>
    </cs:fontRef>
  </cs:wall>
</cs:chartStyle>
</file>

<file path=ppt/charts/style3.xml><?xml version="1.0" encoding="utf-8"?>
<cs:chartStyle xmlns:cs="http://schemas.microsoft.com/office/drawing/2012/chartStyle" xmlns:a="http://schemas.openxmlformats.org/drawingml/2006/main" id="258">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lt1"/>
    </cs:fontRef>
    <cs:defRPr sz="900" b="1"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scene3d>
        <a:camera prst="orthographicFront"/>
        <a:lightRig rig="brightRoom" dir="t"/>
      </a:scene3d>
      <a:sp3d prstMaterial="flat">
        <a:bevelT w="50800" h="101600" prst="angle"/>
        <a:contourClr>
          <a:srgbClr val="000000"/>
        </a:contourClr>
      </a:sp3d>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1" i="0" kern="1200" cap="all" spc="5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8">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lt1"/>
    </cs:fontRef>
    <cs:defRPr sz="900" b="1"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scene3d>
        <a:camera prst="orthographicFront"/>
        <a:lightRig rig="brightRoom" dir="t"/>
      </a:scene3d>
      <a:sp3d prstMaterial="flat">
        <a:bevelT w="50800" h="101600" prst="angle"/>
        <a:contourClr>
          <a:srgbClr val="000000"/>
        </a:contourClr>
      </a:sp3d>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1" i="0" kern="1200" cap="all" spc="5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68">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tx1"/>
    </cs:fontRef>
  </cs:wall>
</cs:chartStyle>
</file>

<file path=ppt/charts/style7.xml><?xml version="1.0" encoding="utf-8"?>
<cs:chartStyle xmlns:cs="http://schemas.microsoft.com/office/drawing/2012/chartStyle" xmlns:a="http://schemas.openxmlformats.org/drawingml/2006/main" id="370">
  <cs:axisTitle>
    <cs:lnRef idx="0"/>
    <cs:fillRef idx="0"/>
    <cs:effectRef idx="0"/>
    <cs:fontRef idx="minor">
      <a:schemeClr val="lt1">
        <a:lumMod val="85000"/>
      </a:schemeClr>
    </cs:fontRef>
    <cs:defRPr sz="1197"/>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cs:dataLabel>
  <cs:dataLabelCallout>
    <cs:lnRef idx="0"/>
    <cs:fillRef idx="0"/>
    <cs:effectRef idx="0"/>
    <cs:fontRef idx="minor">
      <a:schemeClr val="lt1">
        <a:lumMod val="85000"/>
      </a:schemeClr>
    </cs:fontRef>
    <cs:spPr>
      <a:solidFill>
        <a:schemeClr val="lt1"/>
      </a:solidFill>
    </cs:spPr>
    <cs:defRPr sz="1197"/>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lt1"/>
    </cs:fontRef>
    <cs:spPr>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ln w="9525">
        <a:solidFill>
          <a:schemeClr val="tx1"/>
        </a:solidFill>
      </a:ln>
      <a:effectLst>
        <a:outerShdw blurRad="57150" dist="19050" dir="5400000" algn="ctr" rotWithShape="0">
          <a:srgbClr val="000000">
            <a:alpha val="63000"/>
          </a:srgbClr>
        </a:outerShdw>
      </a:effectLst>
    </cs:spPr>
  </cs:dataPoint>
  <cs:dataPoint3D>
    <cs:lnRef idx="0"/>
    <cs:fillRef idx="0">
      <cs:styleClr val="auto"/>
    </cs:fillRef>
    <cs:effectRef idx="0"/>
    <cs:fontRef idx="minor">
      <a:schemeClr val="lt1"/>
    </cs:fontRef>
    <cs:spPr>
      <a:solidFill>
        <a:schemeClr val="phClr"/>
      </a:solidFill>
    </cs:spPr>
  </cs:dataPoint3D>
  <cs:dataPointLine>
    <cs:lnRef idx="0">
      <cs:styleClr val="auto"/>
    </cs:lnRef>
    <cs:fillRef idx="0"/>
    <cs:effectRef idx="0"/>
    <cs:fontRef idx="minor">
      <a:schemeClr val="lt1"/>
    </cs:fontRef>
    <cs:spPr>
      <a:ln w="28575" cap="rnd">
        <a:solidFill>
          <a:schemeClr val="phClr"/>
        </a:solidFill>
        <a:round/>
      </a:ln>
    </cs:spPr>
  </cs:dataPointLine>
  <cs:dataPointMarker>
    <cs:lnRef idx="0"/>
    <cs:fillRef idx="0">
      <cs:styleClr val="auto"/>
    </cs:fillRef>
    <cs:effectRef idx="0"/>
    <cs:fontRef idx="minor">
      <a:schemeClr val="lt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lt1"/>
    </cs:fontRef>
    <cs:spPr>
      <a:ln w="2857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cs:dataTable>
  <cs:downBar>
    <cs:lnRef idx="0"/>
    <cs:fillRef idx="0"/>
    <cs:effectRef idx="0"/>
    <cs:fontRef idx="minor">
      <a:schemeClr val="lt1"/>
    </cs:fontRef>
    <cs:spPr>
      <a:solidFill>
        <a:schemeClr val="dk1"/>
      </a:solidFill>
    </cs:spPr>
  </cs:downBar>
  <cs:dropLine>
    <cs:lnRef idx="0"/>
    <cs:fillRef idx="0"/>
    <cs:effectRef idx="0"/>
    <cs:fontRef idx="minor">
      <a:schemeClr val="lt1"/>
    </cs:fontRef>
  </cs:dropLine>
  <cs:errorBar>
    <cs:lnRef idx="0"/>
    <cs:fillRef idx="0"/>
    <cs:effectRef idx="0"/>
    <cs:fontRef idx="minor">
      <a:schemeClr val="lt1"/>
    </cs:fontRef>
  </cs:errorBar>
  <cs:floor>
    <cs:lnRef idx="0"/>
    <cs:fillRef idx="0"/>
    <cs:effectRef idx="0"/>
    <cs:fontRef idx="minor">
      <a:schemeClr val="lt1"/>
    </cs:fontRef>
  </cs:floor>
  <cs:gridlineMajor>
    <cs:lnRef idx="0"/>
    <cs:fillRef idx="0"/>
    <cs:effectRef idx="0"/>
    <cs:fontRef idx="minor">
      <a:schemeClr val="lt1"/>
    </cs:fontRef>
    <cs:spPr>
      <a:ln w="9525" cap="flat" cmpd="sng" algn="ctr">
        <a:solidFill>
          <a:schemeClr val="lt1">
            <a:lumMod val="95000"/>
            <a:alpha val="10000"/>
          </a:schemeClr>
        </a:solidFill>
        <a:round/>
      </a:ln>
    </cs:spPr>
  </cs:gridlineMajor>
  <cs:gridlineMinor>
    <cs:lnRef idx="0"/>
    <cs:fillRef idx="0"/>
    <cs:effectRef idx="0"/>
    <cs:fontRef idx="minor">
      <a:schemeClr val="lt1"/>
    </cs:fontRef>
    <cs:spPr>
      <a:ln>
        <a:solidFill>
          <a:schemeClr val="lt1">
            <a:lumMod val="95000"/>
            <a:alpha val="10000"/>
            <a:lumOff val="10000"/>
          </a:schemeClr>
        </a:solidFill>
      </a:ln>
    </cs:spPr>
  </cs:gridlineMinor>
  <cs:hiLoLine>
    <cs:lnRef idx="0"/>
    <cs:fillRef idx="0"/>
    <cs:effectRef idx="0"/>
    <cs:fontRef idx="minor">
      <a:schemeClr val="lt1"/>
    </cs:fontRef>
  </cs:hiLoLine>
  <cs:leaderLine>
    <cs:lnRef idx="0"/>
    <cs:fillRef idx="0"/>
    <cs:effectRef idx="0"/>
    <cs:fontRef idx="minor">
      <a:schemeClr val="lt1"/>
    </cs:fontRef>
  </cs:leaderLine>
  <cs:legend>
    <cs:lnRef idx="0"/>
    <cs:fillRef idx="0"/>
    <cs:effectRef idx="0"/>
    <cs:fontRef idx="minor">
      <a:schemeClr val="lt1">
        <a:lumMod val="85000"/>
      </a:schemeClr>
    </cs:fontRef>
    <cs:defRPr sz="1197"/>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cs:seriesAxis>
  <cs:seriesLine>
    <cs:lnRef idx="0"/>
    <cs:fillRef idx="0"/>
    <cs:effectRef idx="0"/>
    <cs:fontRef idx="minor">
      <a:schemeClr val="lt1"/>
    </cs:fontRef>
    <cs:spPr>
      <a:ln w="9525" cap="flat">
        <a:solidFill>
          <a:srgbClr val="D9D9D9"/>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lt1"/>
    </cs:fontRef>
    <cs:spPr>
      <a:ln w="19050" cap="rnd">
        <a:solidFill>
          <a:schemeClr val="phClr"/>
        </a:solidFill>
        <a:prstDash val="sysDash"/>
      </a:ln>
    </cs:spPr>
  </cs:trendline>
  <cs:trendlineLabel>
    <cs:lnRef idx="0"/>
    <cs:fillRef idx="0"/>
    <cs:effectRef idx="0"/>
    <cs:fontRef idx="minor">
      <a:schemeClr val="lt1">
        <a:lumMod val="85000"/>
      </a:schemeClr>
    </cs:fontRef>
    <cs:defRPr sz="1197"/>
  </cs:trendlineLabel>
  <cs:upBar>
    <cs:lnRef idx="0"/>
    <cs:fillRef idx="0"/>
    <cs:effectRef idx="0"/>
    <cs:fontRef idx="minor">
      <a:schemeClr val="lt1"/>
    </cs:fontRef>
    <cs:spPr>
      <a:solidFill>
        <a:schemeClr val="lt1"/>
      </a:solidFill>
    </cs:spPr>
  </cs:upBar>
  <cs:valueAxis>
    <cs:lnRef idx="0"/>
    <cs:fillRef idx="0"/>
    <cs:effectRef idx="0"/>
    <cs:fontRef idx="minor">
      <a:schemeClr val="lt1">
        <a:lumMod val="85000"/>
      </a:schemeClr>
    </cs:fontRef>
    <cs:defRPr sz="1197" kern="1200"/>
  </cs:valueAxis>
  <cs:wall>
    <cs:lnRef idx="0"/>
    <cs:fillRef idx="0"/>
    <cs:effectRef idx="0"/>
    <cs:fontRef idx="minor">
      <a:schemeClr val="lt1"/>
    </cs:fontRef>
  </cs:wall>
</cs:chartStyle>
</file>

<file path=ppt/drawings/drawing1.xml><?xml version="1.0" encoding="utf-8"?>
<c:userShapes xmlns:c="http://schemas.openxmlformats.org/drawingml/2006/chart">
  <cdr:relSizeAnchor xmlns:cdr="http://schemas.openxmlformats.org/drawingml/2006/chartDrawing">
    <cdr:from>
      <cdr:x>0.06019</cdr:x>
      <cdr:y>0.1328</cdr:y>
    </cdr:from>
    <cdr:to>
      <cdr:x>0.3374</cdr:x>
      <cdr:y>0.21344</cdr:y>
    </cdr:to>
    <cdr:sp macro="" textlink="">
      <cdr:nvSpPr>
        <cdr:cNvPr id="2" name="TextBox 1"/>
        <cdr:cNvSpPr txBox="1"/>
      </cdr:nvSpPr>
      <cdr:spPr>
        <a:xfrm xmlns:a="http://schemas.openxmlformats.org/drawingml/2006/main">
          <a:off x="655570" y="674876"/>
          <a:ext cx="3019611" cy="40980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800" b="1" dirty="0">
              <a:solidFill>
                <a:schemeClr val="tx1">
                  <a:lumMod val="75000"/>
                  <a:lumOff val="25000"/>
                </a:schemeClr>
              </a:solidFill>
            </a:rPr>
            <a:t>2,055 Total Properties</a:t>
          </a:r>
        </a:p>
      </cdr:txBody>
    </cdr:sp>
  </cdr:relSizeAnchor>
</c:userShap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CEFFD1D-E346-447F-B7C8-2DA227382A9C}" type="datetimeFigureOut">
              <a:rPr lang="en-US" smtClean="0"/>
              <a:t>10/16/2023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0C0BA2-F39E-4CF3-86B1-2715AFD4ACC0}" type="slidenum">
              <a:rPr lang="en-US" smtClean="0"/>
              <a:t>‹#›</a:t>
            </a:fld>
            <a:endParaRPr lang="en-US"/>
          </a:p>
        </p:txBody>
      </p:sp>
      <p:pic>
        <p:nvPicPr>
          <p:cNvPr id="18" name="Picture 17" descr="C:\Users\Oscar.Perez\Desktop\EURAFCENT - 19JUL19.png"/>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6689" y="46981"/>
            <a:ext cx="1226892" cy="1103045"/>
          </a:xfrm>
          <a:prstGeom prst="rect">
            <a:avLst/>
          </a:prstGeom>
          <a:noFill/>
          <a:ln>
            <a:noFill/>
          </a:ln>
        </p:spPr>
      </p:pic>
      <p:pic>
        <p:nvPicPr>
          <p:cNvPr id="22" name="Picture 21" descr="logo_main"/>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876017" y="-26810"/>
            <a:ext cx="1315983" cy="125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32127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CEFFD1D-E346-447F-B7C8-2DA227382A9C}" type="datetimeFigureOut">
              <a:rPr lang="en-US" smtClean="0"/>
              <a:t>10/16/2023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0C0BA2-F39E-4CF3-86B1-2715AFD4ACC0}" type="slidenum">
              <a:rPr lang="en-US" smtClean="0"/>
              <a:t>‹#›</a:t>
            </a:fld>
            <a:endParaRPr lang="en-US"/>
          </a:p>
        </p:txBody>
      </p:sp>
    </p:spTree>
    <p:extLst>
      <p:ext uri="{BB962C8B-B14F-4D97-AF65-F5344CB8AC3E}">
        <p14:creationId xmlns:p14="http://schemas.microsoft.com/office/powerpoint/2010/main" val="12060780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CEFFD1D-E346-447F-B7C8-2DA227382A9C}" type="datetimeFigureOut">
              <a:rPr lang="en-US" smtClean="0"/>
              <a:t>10/16/2023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0C0BA2-F39E-4CF3-86B1-2715AFD4ACC0}"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0564287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CEFFD1D-E346-447F-B7C8-2DA227382A9C}" type="datetimeFigureOut">
              <a:rPr lang="en-US" smtClean="0"/>
              <a:t>10/16/2023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0C0BA2-F39E-4CF3-86B1-2715AFD4ACC0}" type="slidenum">
              <a:rPr lang="en-US" smtClean="0"/>
              <a:t>‹#›</a:t>
            </a:fld>
            <a:endParaRPr lang="en-US"/>
          </a:p>
        </p:txBody>
      </p:sp>
    </p:spTree>
    <p:extLst>
      <p:ext uri="{BB962C8B-B14F-4D97-AF65-F5344CB8AC3E}">
        <p14:creationId xmlns:p14="http://schemas.microsoft.com/office/powerpoint/2010/main" val="7547535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CEFFD1D-E346-447F-B7C8-2DA227382A9C}" type="datetimeFigureOut">
              <a:rPr lang="en-US" smtClean="0"/>
              <a:t>10/16/2023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0C0BA2-F39E-4CF3-86B1-2715AFD4ACC0}"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7073327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CEFFD1D-E346-447F-B7C8-2DA227382A9C}" type="datetimeFigureOut">
              <a:rPr lang="en-US" smtClean="0"/>
              <a:t>10/16/2023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0C0BA2-F39E-4CF3-86B1-2715AFD4ACC0}" type="slidenum">
              <a:rPr lang="en-US" smtClean="0"/>
              <a:t>‹#›</a:t>
            </a:fld>
            <a:endParaRPr lang="en-US"/>
          </a:p>
        </p:txBody>
      </p:sp>
    </p:spTree>
    <p:extLst>
      <p:ext uri="{BB962C8B-B14F-4D97-AF65-F5344CB8AC3E}">
        <p14:creationId xmlns:p14="http://schemas.microsoft.com/office/powerpoint/2010/main" val="22917471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CEFFD1D-E346-447F-B7C8-2DA227382A9C}" type="datetimeFigureOut">
              <a:rPr lang="en-US" smtClean="0"/>
              <a:t>10/16/2023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0C0BA2-F39E-4CF3-86B1-2715AFD4ACC0}" type="slidenum">
              <a:rPr lang="en-US" smtClean="0"/>
              <a:t>‹#›</a:t>
            </a:fld>
            <a:endParaRPr lang="en-US"/>
          </a:p>
        </p:txBody>
      </p:sp>
    </p:spTree>
    <p:extLst>
      <p:ext uri="{BB962C8B-B14F-4D97-AF65-F5344CB8AC3E}">
        <p14:creationId xmlns:p14="http://schemas.microsoft.com/office/powerpoint/2010/main" val="39305172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CEFFD1D-E346-447F-B7C8-2DA227382A9C}" type="datetimeFigureOut">
              <a:rPr lang="en-US" smtClean="0"/>
              <a:t>10/16/2023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0C0BA2-F39E-4CF3-86B1-2715AFD4ACC0}" type="slidenum">
              <a:rPr lang="en-US" smtClean="0"/>
              <a:t>‹#›</a:t>
            </a:fld>
            <a:endParaRPr lang="en-US"/>
          </a:p>
        </p:txBody>
      </p:sp>
    </p:spTree>
    <p:extLst>
      <p:ext uri="{BB962C8B-B14F-4D97-AF65-F5344CB8AC3E}">
        <p14:creationId xmlns:p14="http://schemas.microsoft.com/office/powerpoint/2010/main" val="36370437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CEFFD1D-E346-447F-B7C8-2DA227382A9C}" type="datetimeFigureOut">
              <a:rPr lang="en-US" smtClean="0"/>
              <a:t>10/16/2023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0C0BA2-F39E-4CF3-86B1-2715AFD4ACC0}" type="slidenum">
              <a:rPr lang="en-US" smtClean="0"/>
              <a:t>‹#›</a:t>
            </a:fld>
            <a:endParaRPr lang="en-US"/>
          </a:p>
        </p:txBody>
      </p:sp>
    </p:spTree>
    <p:extLst>
      <p:ext uri="{BB962C8B-B14F-4D97-AF65-F5344CB8AC3E}">
        <p14:creationId xmlns:p14="http://schemas.microsoft.com/office/powerpoint/2010/main" val="1743427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CEFFD1D-E346-447F-B7C8-2DA227382A9C}" type="datetimeFigureOut">
              <a:rPr lang="en-US" smtClean="0"/>
              <a:t>10/16/2023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0C0BA2-F39E-4CF3-86B1-2715AFD4ACC0}" type="slidenum">
              <a:rPr lang="en-US" smtClean="0"/>
              <a:t>‹#›</a:t>
            </a:fld>
            <a:endParaRPr lang="en-US"/>
          </a:p>
        </p:txBody>
      </p:sp>
    </p:spTree>
    <p:extLst>
      <p:ext uri="{BB962C8B-B14F-4D97-AF65-F5344CB8AC3E}">
        <p14:creationId xmlns:p14="http://schemas.microsoft.com/office/powerpoint/2010/main" val="15876184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CEFFD1D-E346-447F-B7C8-2DA227382A9C}" type="datetimeFigureOut">
              <a:rPr lang="en-US" smtClean="0"/>
              <a:t>10/16/2023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0C0BA2-F39E-4CF3-86B1-2715AFD4ACC0}" type="slidenum">
              <a:rPr lang="en-US" smtClean="0"/>
              <a:t>‹#›</a:t>
            </a:fld>
            <a:endParaRPr lang="en-US"/>
          </a:p>
        </p:txBody>
      </p:sp>
    </p:spTree>
    <p:extLst>
      <p:ext uri="{BB962C8B-B14F-4D97-AF65-F5344CB8AC3E}">
        <p14:creationId xmlns:p14="http://schemas.microsoft.com/office/powerpoint/2010/main" val="2533697734"/>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CEFFD1D-E346-447F-B7C8-2DA227382A9C}" type="datetimeFigureOut">
              <a:rPr lang="en-US" smtClean="0"/>
              <a:t>10/16/2023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60C0BA2-F39E-4CF3-86B1-2715AFD4ACC0}" type="slidenum">
              <a:rPr lang="en-US" smtClean="0"/>
              <a:t>‹#›</a:t>
            </a:fld>
            <a:endParaRPr lang="en-US"/>
          </a:p>
        </p:txBody>
      </p:sp>
    </p:spTree>
    <p:extLst>
      <p:ext uri="{BB962C8B-B14F-4D97-AF65-F5344CB8AC3E}">
        <p14:creationId xmlns:p14="http://schemas.microsoft.com/office/powerpoint/2010/main" val="27917244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CEFFD1D-E346-447F-B7C8-2DA227382A9C}" type="datetimeFigureOut">
              <a:rPr lang="en-US" smtClean="0"/>
              <a:t>10/16/2023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60C0BA2-F39E-4CF3-86B1-2715AFD4ACC0}" type="slidenum">
              <a:rPr lang="en-US" smtClean="0"/>
              <a:t>‹#›</a:t>
            </a:fld>
            <a:endParaRPr lang="en-US"/>
          </a:p>
        </p:txBody>
      </p:sp>
    </p:spTree>
    <p:extLst>
      <p:ext uri="{BB962C8B-B14F-4D97-AF65-F5344CB8AC3E}">
        <p14:creationId xmlns:p14="http://schemas.microsoft.com/office/powerpoint/2010/main" val="39759621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EFFD1D-E346-447F-B7C8-2DA227382A9C}" type="datetimeFigureOut">
              <a:rPr lang="en-US" smtClean="0"/>
              <a:t>10/16/2023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60C0BA2-F39E-4CF3-86B1-2715AFD4ACC0}" type="slidenum">
              <a:rPr lang="en-US" smtClean="0"/>
              <a:t>‹#›</a:t>
            </a:fld>
            <a:endParaRPr lang="en-US"/>
          </a:p>
        </p:txBody>
      </p:sp>
    </p:spTree>
    <p:extLst>
      <p:ext uri="{BB962C8B-B14F-4D97-AF65-F5344CB8AC3E}">
        <p14:creationId xmlns:p14="http://schemas.microsoft.com/office/powerpoint/2010/main" val="1823342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CEFFD1D-E346-447F-B7C8-2DA227382A9C}" type="datetimeFigureOut">
              <a:rPr lang="en-US" smtClean="0"/>
              <a:t>10/16/2023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0C0BA2-F39E-4CF3-86B1-2715AFD4ACC0}" type="slidenum">
              <a:rPr lang="en-US" smtClean="0"/>
              <a:t>‹#›</a:t>
            </a:fld>
            <a:endParaRPr lang="en-US"/>
          </a:p>
        </p:txBody>
      </p:sp>
    </p:spTree>
    <p:extLst>
      <p:ext uri="{BB962C8B-B14F-4D97-AF65-F5344CB8AC3E}">
        <p14:creationId xmlns:p14="http://schemas.microsoft.com/office/powerpoint/2010/main" val="4080875226"/>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0CEFFD1D-E346-447F-B7C8-2DA227382A9C}" type="datetimeFigureOut">
              <a:rPr lang="en-US" smtClean="0"/>
              <a:t>10/16/2023</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60C0BA2-F39E-4CF3-86B1-2715AFD4ACC0}" type="slidenum">
              <a:rPr lang="en-US" smtClean="0"/>
              <a:t>‹#›</a:t>
            </a:fld>
            <a:endParaRPr lang="en-US"/>
          </a:p>
        </p:txBody>
      </p:sp>
    </p:spTree>
    <p:extLst>
      <p:ext uri="{BB962C8B-B14F-4D97-AF65-F5344CB8AC3E}">
        <p14:creationId xmlns:p14="http://schemas.microsoft.com/office/powerpoint/2010/main" val="16327681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CEFFD1D-E346-447F-B7C8-2DA227382A9C}" type="datetimeFigureOut">
              <a:rPr lang="en-US" smtClean="0"/>
              <a:t>10/16/2023</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60C0BA2-F39E-4CF3-86B1-2715AFD4ACC0}" type="slidenum">
              <a:rPr lang="en-US" smtClean="0"/>
              <a:t>‹#›</a:t>
            </a:fld>
            <a:endParaRPr lang="en-US"/>
          </a:p>
        </p:txBody>
      </p:sp>
    </p:spTree>
    <p:extLst>
      <p:ext uri="{BB962C8B-B14F-4D97-AF65-F5344CB8AC3E}">
        <p14:creationId xmlns:p14="http://schemas.microsoft.com/office/powerpoint/2010/main" val="515559682"/>
      </p:ext>
    </p:extLst>
  </p:cSld>
  <p:clrMap bg1="lt1" tx1="dk1" bg2="lt2" tx2="dk2" accent1="accent1" accent2="accent2" accent3="accent3" accent4="accent4" accent5="accent5" accent6="accent6" hlink="hlink" folHlink="folHlink"/>
  <p:sldLayoutIdLst>
    <p:sldLayoutId id="2147484580" r:id="rId1"/>
    <p:sldLayoutId id="2147484581" r:id="rId2"/>
    <p:sldLayoutId id="2147484582" r:id="rId3"/>
    <p:sldLayoutId id="2147484583" r:id="rId4"/>
    <p:sldLayoutId id="2147484584" r:id="rId5"/>
    <p:sldLayoutId id="2147484585" r:id="rId6"/>
    <p:sldLayoutId id="2147484586" r:id="rId7"/>
    <p:sldLayoutId id="2147484587" r:id="rId8"/>
    <p:sldLayoutId id="2147484588" r:id="rId9"/>
    <p:sldLayoutId id="2147484589" r:id="rId10"/>
    <p:sldLayoutId id="2147484590" r:id="rId11"/>
    <p:sldLayoutId id="2147484591" r:id="rId12"/>
    <p:sldLayoutId id="2147484592" r:id="rId13"/>
    <p:sldLayoutId id="2147484593" r:id="rId14"/>
    <p:sldLayoutId id="2147484594" r:id="rId15"/>
    <p:sldLayoutId id="2147484595"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4.gif"/></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4.gif"/></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hart" Target="../charts/chart1.xml"/><Relationship Id="rId1" Type="http://schemas.openxmlformats.org/officeDocument/2006/relationships/slideLayout" Target="../slideLayouts/slideLayout1.xml"/><Relationship Id="rId4" Type="http://schemas.openxmlformats.org/officeDocument/2006/relationships/chart" Target="../charts/char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chart" Target="../charts/chart5.xml"/><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chart" Target="../charts/chart4.xml"/><Relationship Id="rId5" Type="http://schemas.openxmlformats.org/officeDocument/2006/relationships/chart" Target="../charts/chart3.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hart" Target="../charts/chart6.xml"/><Relationship Id="rId1" Type="http://schemas.openxmlformats.org/officeDocument/2006/relationships/slideLayout" Target="../slideLayouts/slideLayout1.xml"/><Relationship Id="rId5" Type="http://schemas.openxmlformats.org/officeDocument/2006/relationships/image" Target="../media/image7.png"/><Relationship Id="rId4" Type="http://schemas.microsoft.com/office/2014/relationships/chartEx" Target="../charts/chartEx1.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logo_mai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74474" y="-43302"/>
            <a:ext cx="1315983" cy="1299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4"/>
          <p:cNvSpPr txBox="1">
            <a:spLocks noChangeArrowheads="1"/>
          </p:cNvSpPr>
          <p:nvPr/>
        </p:nvSpPr>
        <p:spPr bwMode="auto">
          <a:xfrm>
            <a:off x="1010725" y="1371473"/>
            <a:ext cx="8964706" cy="5149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200" b="1" i="1">
                <a:solidFill>
                  <a:srgbClr val="002060"/>
                </a:solidFill>
                <a:latin typeface="+mn-lt"/>
                <a:ea typeface="+mj-ea"/>
                <a:cs typeface="+mj-cs"/>
              </a:defRPr>
            </a:lvl1pPr>
            <a:lvl2pPr algn="ctr" rtl="0" eaLnBrk="0" fontAlgn="base" hangingPunct="0">
              <a:spcBef>
                <a:spcPct val="0"/>
              </a:spcBef>
              <a:spcAft>
                <a:spcPct val="0"/>
              </a:spcAft>
              <a:defRPr sz="3200" b="1" i="1">
                <a:solidFill>
                  <a:srgbClr val="002060"/>
                </a:solidFill>
                <a:latin typeface="Arial" charset="0"/>
                <a:cs typeface="Arial" charset="0"/>
              </a:defRPr>
            </a:lvl2pPr>
            <a:lvl3pPr algn="ctr" rtl="0" eaLnBrk="0" fontAlgn="base" hangingPunct="0">
              <a:spcBef>
                <a:spcPct val="0"/>
              </a:spcBef>
              <a:spcAft>
                <a:spcPct val="0"/>
              </a:spcAft>
              <a:defRPr sz="3200" b="1" i="1">
                <a:solidFill>
                  <a:srgbClr val="002060"/>
                </a:solidFill>
                <a:latin typeface="Arial" charset="0"/>
                <a:cs typeface="Arial" charset="0"/>
              </a:defRPr>
            </a:lvl3pPr>
            <a:lvl4pPr algn="ctr" rtl="0" eaLnBrk="0" fontAlgn="base" hangingPunct="0">
              <a:spcBef>
                <a:spcPct val="0"/>
              </a:spcBef>
              <a:spcAft>
                <a:spcPct val="0"/>
              </a:spcAft>
              <a:defRPr sz="3200" b="1" i="1">
                <a:solidFill>
                  <a:srgbClr val="002060"/>
                </a:solidFill>
                <a:latin typeface="Arial" charset="0"/>
                <a:cs typeface="Arial" charset="0"/>
              </a:defRPr>
            </a:lvl4pPr>
            <a:lvl5pPr algn="ctr" rtl="0" eaLnBrk="0" fontAlgn="base" hangingPunct="0">
              <a:spcBef>
                <a:spcPct val="0"/>
              </a:spcBef>
              <a:spcAft>
                <a:spcPct val="0"/>
              </a:spcAft>
              <a:defRPr sz="3200" b="1" i="1">
                <a:solidFill>
                  <a:srgbClr val="002060"/>
                </a:solidFill>
                <a:latin typeface="Arial" charset="0"/>
                <a:cs typeface="Arial" charset="0"/>
              </a:defRPr>
            </a:lvl5pPr>
            <a:lvl6pPr marL="457200" algn="ctr" rtl="0" fontAlgn="base">
              <a:spcBef>
                <a:spcPct val="0"/>
              </a:spcBef>
              <a:spcAft>
                <a:spcPct val="0"/>
              </a:spcAft>
              <a:defRPr sz="3200" b="1" i="1">
                <a:solidFill>
                  <a:schemeClr val="tx2"/>
                </a:solidFill>
                <a:latin typeface="Times New Roman" pitchFamily="18" charset="0"/>
                <a:cs typeface="Arial" charset="0"/>
              </a:defRPr>
            </a:lvl6pPr>
            <a:lvl7pPr marL="914400" algn="ctr" rtl="0" fontAlgn="base">
              <a:spcBef>
                <a:spcPct val="0"/>
              </a:spcBef>
              <a:spcAft>
                <a:spcPct val="0"/>
              </a:spcAft>
              <a:defRPr sz="3200" b="1" i="1">
                <a:solidFill>
                  <a:schemeClr val="tx2"/>
                </a:solidFill>
                <a:latin typeface="Times New Roman" pitchFamily="18" charset="0"/>
                <a:cs typeface="Arial" charset="0"/>
              </a:defRPr>
            </a:lvl7pPr>
            <a:lvl8pPr marL="1371600" algn="ctr" rtl="0" fontAlgn="base">
              <a:spcBef>
                <a:spcPct val="0"/>
              </a:spcBef>
              <a:spcAft>
                <a:spcPct val="0"/>
              </a:spcAft>
              <a:defRPr sz="3200" b="1" i="1">
                <a:solidFill>
                  <a:schemeClr val="tx2"/>
                </a:solidFill>
                <a:latin typeface="Times New Roman" pitchFamily="18" charset="0"/>
                <a:cs typeface="Arial" charset="0"/>
              </a:defRPr>
            </a:lvl8pPr>
            <a:lvl9pPr marL="1828800" algn="ctr" rtl="0" fontAlgn="base">
              <a:spcBef>
                <a:spcPct val="0"/>
              </a:spcBef>
              <a:spcAft>
                <a:spcPct val="0"/>
              </a:spcAft>
              <a:defRPr sz="3200" b="1" i="1">
                <a:solidFill>
                  <a:schemeClr val="tx2"/>
                </a:solidFill>
                <a:latin typeface="Times New Roman" pitchFamily="18" charset="0"/>
                <a:cs typeface="Arial"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3600" b="1" i="1" u="none" strike="noStrike" kern="0" cap="none" spc="0" normalizeH="0" baseline="0" noProof="0" dirty="0">
                <a:ln>
                  <a:noFill/>
                </a:ln>
                <a:solidFill>
                  <a:srgbClr val="000000"/>
                </a:solidFill>
                <a:effectLst/>
                <a:uLnTx/>
                <a:uFillTx/>
                <a:latin typeface="Arial"/>
                <a:ea typeface="+mj-ea"/>
                <a:cs typeface="Arial"/>
              </a:rPr>
              <a:t>Naples Area Security Working Group</a:t>
            </a:r>
          </a:p>
        </p:txBody>
      </p:sp>
      <p:sp>
        <p:nvSpPr>
          <p:cNvPr id="18" name="Content Placeholder 5"/>
          <p:cNvSpPr txBox="1">
            <a:spLocks/>
          </p:cNvSpPr>
          <p:nvPr/>
        </p:nvSpPr>
        <p:spPr>
          <a:xfrm>
            <a:off x="644652" y="2264219"/>
            <a:ext cx="9696851" cy="6264368"/>
          </a:xfrm>
          <a:prstGeom prst="rect">
            <a:avLst/>
          </a:prstGeom>
          <a:effectLst>
            <a:outerShdw blurRad="50800" dist="12700" dir="2700000" algn="tl" rotWithShape="0">
              <a:prstClr val="black">
                <a:alpha val="40000"/>
              </a:prstClr>
            </a:outerShdw>
          </a:effectLst>
        </p:spPr>
        <p:txBody>
          <a:bodyPr>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ctr">
              <a:lnSpc>
                <a:spcPct val="120000"/>
              </a:lnSpc>
              <a:spcBef>
                <a:spcPts val="0"/>
              </a:spcBef>
              <a:buFont typeface="Wingdings 3" charset="2"/>
              <a:buNone/>
              <a:defRPr/>
            </a:pPr>
            <a:r>
              <a:rPr lang="en-US" sz="2400" b="1" u="sng" dirty="0">
                <a:solidFill>
                  <a:prstClr val="black"/>
                </a:solidFill>
                <a:latin typeface="Calibri" panose="020F0502020204030204" pitchFamily="34" charset="0"/>
                <a:cs typeface="Calibri" panose="020F0502020204030204" pitchFamily="34" charset="0"/>
              </a:rPr>
              <a:t>September Property Crime Highlights</a:t>
            </a:r>
          </a:p>
          <a:p>
            <a:pPr>
              <a:lnSpc>
                <a:spcPct val="120000"/>
              </a:lnSpc>
              <a:spcBef>
                <a:spcPts val="600"/>
              </a:spcBef>
              <a:buClrTx/>
              <a:buFont typeface="Arial" panose="020B0604020202020204" pitchFamily="34" charset="0"/>
              <a:buChar char="•"/>
              <a:defRPr/>
            </a:pPr>
            <a:r>
              <a:rPr lang="en-US" sz="1700" dirty="0">
                <a:solidFill>
                  <a:prstClr val="black"/>
                </a:solidFill>
                <a:latin typeface="Calibri" panose="020F0502020204030204" pitchFamily="34" charset="0"/>
                <a:cs typeface="Calibri" panose="020F0502020204030204" pitchFamily="34" charset="0"/>
              </a:rPr>
              <a:t>No reported home break-ins this September!  Two consecutive months; keep vigilant </a:t>
            </a:r>
            <a:r>
              <a:rPr lang="en-US" sz="1700">
                <a:solidFill>
                  <a:prstClr val="black"/>
                </a:solidFill>
                <a:latin typeface="Calibri" panose="020F0502020204030204" pitchFamily="34" charset="0"/>
                <a:cs typeface="Calibri" panose="020F0502020204030204" pitchFamily="34" charset="0"/>
              </a:rPr>
              <a:t>and always practice </a:t>
            </a:r>
            <a:r>
              <a:rPr lang="en-US" sz="1700" dirty="0">
                <a:solidFill>
                  <a:prstClr val="black"/>
                </a:solidFill>
                <a:latin typeface="Calibri" panose="020F0502020204030204" pitchFamily="34" charset="0"/>
                <a:cs typeface="Calibri" panose="020F0502020204030204" pitchFamily="34" charset="0"/>
              </a:rPr>
              <a:t>prevention!</a:t>
            </a:r>
          </a:p>
          <a:p>
            <a:pPr>
              <a:lnSpc>
                <a:spcPct val="120000"/>
              </a:lnSpc>
              <a:spcBef>
                <a:spcPts val="600"/>
              </a:spcBef>
              <a:buClrTx/>
              <a:buFont typeface="Arial" panose="020B0604020202020204" pitchFamily="34" charset="0"/>
              <a:buChar char="•"/>
              <a:defRPr/>
            </a:pPr>
            <a:r>
              <a:rPr lang="en-US" sz="1700" dirty="0">
                <a:solidFill>
                  <a:prstClr val="black"/>
                </a:solidFill>
                <a:latin typeface="Calibri" panose="020F0502020204030204" pitchFamily="34" charset="0"/>
                <a:cs typeface="Calibri" panose="020F0502020204030204" pitchFamily="34" charset="0"/>
              </a:rPr>
              <a:t>No reported vehicle thefts.  Vehicle theft decreased from one incident each in July and August.</a:t>
            </a:r>
          </a:p>
          <a:p>
            <a:pPr>
              <a:lnSpc>
                <a:spcPct val="120000"/>
              </a:lnSpc>
              <a:spcBef>
                <a:spcPts val="600"/>
              </a:spcBef>
              <a:buClrTx/>
              <a:buFont typeface="Arial" panose="020B0604020202020204" pitchFamily="34" charset="0"/>
              <a:buChar char="•"/>
              <a:defRPr/>
            </a:pPr>
            <a:r>
              <a:rPr lang="en-US" sz="1700" dirty="0">
                <a:solidFill>
                  <a:prstClr val="black"/>
                </a:solidFill>
                <a:latin typeface="Calibri" panose="020F0502020204030204" pitchFamily="34" charset="0"/>
                <a:cs typeface="Calibri" panose="020F0502020204030204" pitchFamily="34" charset="0"/>
              </a:rPr>
              <a:t>Two reported vehicle break-ins, both in Giuliano in Campania</a:t>
            </a:r>
          </a:p>
          <a:p>
            <a:pPr>
              <a:lnSpc>
                <a:spcPct val="120000"/>
              </a:lnSpc>
              <a:spcBef>
                <a:spcPts val="600"/>
              </a:spcBef>
              <a:buClrTx/>
              <a:buFont typeface="Arial" panose="020B0604020202020204" pitchFamily="34" charset="0"/>
              <a:buChar char="•"/>
              <a:defRPr/>
            </a:pPr>
            <a:r>
              <a:rPr lang="en-US" sz="1700" dirty="0">
                <a:solidFill>
                  <a:prstClr val="black"/>
                </a:solidFill>
                <a:latin typeface="Calibri" panose="020F0502020204030204" pitchFamily="34" charset="0"/>
                <a:cs typeface="Calibri" panose="020F0502020204030204" pitchFamily="34" charset="0"/>
              </a:rPr>
              <a:t>Be aware of scams involving drivers gesturing for you to pull-over then accuse you of causing an accident</a:t>
            </a:r>
          </a:p>
          <a:p>
            <a:pPr lvl="1">
              <a:lnSpc>
                <a:spcPct val="120000"/>
              </a:lnSpc>
              <a:spcBef>
                <a:spcPts val="600"/>
              </a:spcBef>
              <a:buClrTx/>
              <a:buFont typeface="Arial" panose="020B0604020202020204" pitchFamily="34" charset="0"/>
              <a:buChar char="•"/>
              <a:defRPr/>
            </a:pPr>
            <a:r>
              <a:rPr lang="en-US" sz="1500" dirty="0">
                <a:solidFill>
                  <a:prstClr val="black"/>
                </a:solidFill>
                <a:latin typeface="Calibri" panose="020F0502020204030204" pitchFamily="34" charset="0"/>
                <a:cs typeface="Calibri" panose="020F0502020204030204" pitchFamily="34" charset="0"/>
              </a:rPr>
              <a:t>Scammers will likely demand payment for the “damage” caused.  </a:t>
            </a:r>
          </a:p>
          <a:p>
            <a:pPr lvl="1">
              <a:lnSpc>
                <a:spcPct val="120000"/>
              </a:lnSpc>
              <a:spcBef>
                <a:spcPts val="600"/>
              </a:spcBef>
              <a:buClrTx/>
              <a:buFont typeface="Arial" panose="020B0604020202020204" pitchFamily="34" charset="0"/>
              <a:buChar char="•"/>
              <a:defRPr/>
            </a:pPr>
            <a:r>
              <a:rPr lang="en-US" sz="1500" dirty="0">
                <a:solidFill>
                  <a:prstClr val="black"/>
                </a:solidFill>
                <a:latin typeface="Calibri" panose="020F0502020204030204" pitchFamily="34" charset="0"/>
                <a:cs typeface="Calibri" panose="020F0502020204030204" pitchFamily="34" charset="0"/>
              </a:rPr>
              <a:t>Take photographic evidence of scammer</a:t>
            </a:r>
            <a:r>
              <a:rPr lang="en-US" sz="1700" dirty="0">
                <a:solidFill>
                  <a:prstClr val="black"/>
                </a:solidFill>
                <a:latin typeface="Calibri" panose="020F0502020204030204" pitchFamily="34" charset="0"/>
                <a:cs typeface="Calibri" panose="020F0502020204030204" pitchFamily="34" charset="0"/>
              </a:rPr>
              <a:t> </a:t>
            </a:r>
            <a:r>
              <a:rPr lang="en-US" sz="1500" dirty="0">
                <a:solidFill>
                  <a:prstClr val="black"/>
                </a:solidFill>
                <a:latin typeface="Calibri" panose="020F0502020204030204" pitchFamily="34" charset="0"/>
                <a:cs typeface="Calibri" panose="020F0502020204030204" pitchFamily="34" charset="0"/>
              </a:rPr>
              <a:t>and vehicle when you can, to assist with identification when reported to Local Italian Law Enforcement.    </a:t>
            </a:r>
          </a:p>
          <a:p>
            <a:pPr>
              <a:lnSpc>
                <a:spcPct val="120000"/>
              </a:lnSpc>
              <a:spcBef>
                <a:spcPts val="600"/>
              </a:spcBef>
              <a:buClrTx/>
              <a:buFont typeface="Arial" panose="020B0604020202020204" pitchFamily="34" charset="0"/>
              <a:buChar char="•"/>
              <a:defRPr/>
            </a:pPr>
            <a:endParaRPr lang="en-US" sz="1600" dirty="0">
              <a:solidFill>
                <a:prstClr val="black"/>
              </a:solidFill>
              <a:latin typeface="Calibri" panose="020F0502020204030204" pitchFamily="34" charset="0"/>
              <a:cs typeface="Calibri" panose="020F0502020204030204" pitchFamily="34" charset="0"/>
            </a:endParaRPr>
          </a:p>
          <a:p>
            <a:pPr marL="0" indent="0">
              <a:lnSpc>
                <a:spcPct val="120000"/>
              </a:lnSpc>
              <a:spcBef>
                <a:spcPts val="600"/>
              </a:spcBef>
              <a:buClrTx/>
              <a:buNone/>
              <a:defRPr/>
            </a:pPr>
            <a:r>
              <a:rPr lang="en-US" sz="1600" dirty="0">
                <a:solidFill>
                  <a:prstClr val="black"/>
                </a:solidFill>
                <a:latin typeface="Calibri" panose="020F0502020204030204" pitchFamily="34" charset="0"/>
                <a:cs typeface="Calibri" panose="020F0502020204030204" pitchFamily="34" charset="0"/>
              </a:rPr>
              <a:t>   </a:t>
            </a:r>
          </a:p>
          <a:p>
            <a:pPr marL="0" indent="0">
              <a:lnSpc>
                <a:spcPct val="120000"/>
              </a:lnSpc>
              <a:spcBef>
                <a:spcPts val="0"/>
              </a:spcBef>
              <a:buFont typeface="Wingdings 3" charset="2"/>
              <a:buNone/>
              <a:defRPr/>
            </a:pPr>
            <a:endParaRPr lang="en-US" sz="1400" dirty="0">
              <a:solidFill>
                <a:prstClr val="black"/>
              </a:solidFill>
              <a:latin typeface="Calibri" panose="020F0502020204030204" pitchFamily="34" charset="0"/>
              <a:cs typeface="Calibri" panose="020F0502020204030204" pitchFamily="34" charset="0"/>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49274" y="54896"/>
            <a:ext cx="1233618" cy="1103045"/>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57305" y="-214570"/>
            <a:ext cx="1671547" cy="1653903"/>
          </a:xfrm>
          <a:prstGeom prst="rect">
            <a:avLst/>
          </a:prstGeom>
        </p:spPr>
      </p:pic>
      <p:pic>
        <p:nvPicPr>
          <p:cNvPr id="2" name="Picture 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746428" y="40660"/>
            <a:ext cx="1131516" cy="1131516"/>
          </a:xfrm>
          <a:prstGeom prst="rect">
            <a:avLst/>
          </a:prstGeom>
          <a:effectLst>
            <a:outerShdw blurRad="50800" dist="50800" dir="5400000" algn="ctr" rotWithShape="0">
              <a:schemeClr val="bg1"/>
            </a:outerShdw>
          </a:effectLst>
        </p:spPr>
      </p:pic>
      <p:sp>
        <p:nvSpPr>
          <p:cNvPr id="3" name="TextBox 2"/>
          <p:cNvSpPr txBox="1"/>
          <p:nvPr/>
        </p:nvSpPr>
        <p:spPr>
          <a:xfrm>
            <a:off x="11260667" y="6476999"/>
            <a:ext cx="1058333" cy="276999"/>
          </a:xfrm>
          <a:prstGeom prst="rect">
            <a:avLst/>
          </a:prstGeom>
          <a:noFill/>
        </p:spPr>
        <p:txBody>
          <a:bodyPr wrap="square" rtlCol="0">
            <a:spAutoFit/>
          </a:bodyPr>
          <a:lstStyle/>
          <a:p>
            <a:r>
              <a:rPr lang="en-US" sz="1200" dirty="0"/>
              <a:t>v.10/11</a:t>
            </a:r>
          </a:p>
        </p:txBody>
      </p:sp>
    </p:spTree>
    <p:extLst>
      <p:ext uri="{BB962C8B-B14F-4D97-AF65-F5344CB8AC3E}">
        <p14:creationId xmlns:p14="http://schemas.microsoft.com/office/powerpoint/2010/main" val="25810367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logo_mai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74474" y="-43302"/>
            <a:ext cx="1315983" cy="1299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4"/>
          <p:cNvSpPr txBox="1">
            <a:spLocks noChangeArrowheads="1"/>
          </p:cNvSpPr>
          <p:nvPr/>
        </p:nvSpPr>
        <p:spPr bwMode="auto">
          <a:xfrm>
            <a:off x="1010725" y="1371473"/>
            <a:ext cx="8964706" cy="5149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200" b="1" i="1">
                <a:solidFill>
                  <a:srgbClr val="002060"/>
                </a:solidFill>
                <a:latin typeface="+mn-lt"/>
                <a:ea typeface="+mj-ea"/>
                <a:cs typeface="+mj-cs"/>
              </a:defRPr>
            </a:lvl1pPr>
            <a:lvl2pPr algn="ctr" rtl="0" eaLnBrk="0" fontAlgn="base" hangingPunct="0">
              <a:spcBef>
                <a:spcPct val="0"/>
              </a:spcBef>
              <a:spcAft>
                <a:spcPct val="0"/>
              </a:spcAft>
              <a:defRPr sz="3200" b="1" i="1">
                <a:solidFill>
                  <a:srgbClr val="002060"/>
                </a:solidFill>
                <a:latin typeface="Arial" charset="0"/>
                <a:cs typeface="Arial" charset="0"/>
              </a:defRPr>
            </a:lvl2pPr>
            <a:lvl3pPr algn="ctr" rtl="0" eaLnBrk="0" fontAlgn="base" hangingPunct="0">
              <a:spcBef>
                <a:spcPct val="0"/>
              </a:spcBef>
              <a:spcAft>
                <a:spcPct val="0"/>
              </a:spcAft>
              <a:defRPr sz="3200" b="1" i="1">
                <a:solidFill>
                  <a:srgbClr val="002060"/>
                </a:solidFill>
                <a:latin typeface="Arial" charset="0"/>
                <a:cs typeface="Arial" charset="0"/>
              </a:defRPr>
            </a:lvl3pPr>
            <a:lvl4pPr algn="ctr" rtl="0" eaLnBrk="0" fontAlgn="base" hangingPunct="0">
              <a:spcBef>
                <a:spcPct val="0"/>
              </a:spcBef>
              <a:spcAft>
                <a:spcPct val="0"/>
              </a:spcAft>
              <a:defRPr sz="3200" b="1" i="1">
                <a:solidFill>
                  <a:srgbClr val="002060"/>
                </a:solidFill>
                <a:latin typeface="Arial" charset="0"/>
                <a:cs typeface="Arial" charset="0"/>
              </a:defRPr>
            </a:lvl4pPr>
            <a:lvl5pPr algn="ctr" rtl="0" eaLnBrk="0" fontAlgn="base" hangingPunct="0">
              <a:spcBef>
                <a:spcPct val="0"/>
              </a:spcBef>
              <a:spcAft>
                <a:spcPct val="0"/>
              </a:spcAft>
              <a:defRPr sz="3200" b="1" i="1">
                <a:solidFill>
                  <a:srgbClr val="002060"/>
                </a:solidFill>
                <a:latin typeface="Arial" charset="0"/>
                <a:cs typeface="Arial" charset="0"/>
              </a:defRPr>
            </a:lvl5pPr>
            <a:lvl6pPr marL="457200" algn="ctr" rtl="0" fontAlgn="base">
              <a:spcBef>
                <a:spcPct val="0"/>
              </a:spcBef>
              <a:spcAft>
                <a:spcPct val="0"/>
              </a:spcAft>
              <a:defRPr sz="3200" b="1" i="1">
                <a:solidFill>
                  <a:schemeClr val="tx2"/>
                </a:solidFill>
                <a:latin typeface="Times New Roman" pitchFamily="18" charset="0"/>
                <a:cs typeface="Arial" charset="0"/>
              </a:defRPr>
            </a:lvl6pPr>
            <a:lvl7pPr marL="914400" algn="ctr" rtl="0" fontAlgn="base">
              <a:spcBef>
                <a:spcPct val="0"/>
              </a:spcBef>
              <a:spcAft>
                <a:spcPct val="0"/>
              </a:spcAft>
              <a:defRPr sz="3200" b="1" i="1">
                <a:solidFill>
                  <a:schemeClr val="tx2"/>
                </a:solidFill>
                <a:latin typeface="Times New Roman" pitchFamily="18" charset="0"/>
                <a:cs typeface="Arial" charset="0"/>
              </a:defRPr>
            </a:lvl7pPr>
            <a:lvl8pPr marL="1371600" algn="ctr" rtl="0" fontAlgn="base">
              <a:spcBef>
                <a:spcPct val="0"/>
              </a:spcBef>
              <a:spcAft>
                <a:spcPct val="0"/>
              </a:spcAft>
              <a:defRPr sz="3200" b="1" i="1">
                <a:solidFill>
                  <a:schemeClr val="tx2"/>
                </a:solidFill>
                <a:latin typeface="Times New Roman" pitchFamily="18" charset="0"/>
                <a:cs typeface="Arial" charset="0"/>
              </a:defRPr>
            </a:lvl8pPr>
            <a:lvl9pPr marL="1828800" algn="ctr" rtl="0" fontAlgn="base">
              <a:spcBef>
                <a:spcPct val="0"/>
              </a:spcBef>
              <a:spcAft>
                <a:spcPct val="0"/>
              </a:spcAft>
              <a:defRPr sz="3200" b="1" i="1">
                <a:solidFill>
                  <a:schemeClr val="tx2"/>
                </a:solidFill>
                <a:latin typeface="Times New Roman" pitchFamily="18" charset="0"/>
                <a:cs typeface="Arial"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3600" b="1" i="1" u="none" strike="noStrike" kern="0" cap="none" spc="0" normalizeH="0" baseline="0" noProof="0" dirty="0">
                <a:ln>
                  <a:noFill/>
                </a:ln>
                <a:solidFill>
                  <a:srgbClr val="000000"/>
                </a:solidFill>
                <a:effectLst/>
                <a:uLnTx/>
                <a:uFillTx/>
                <a:latin typeface="Arial"/>
                <a:ea typeface="+mj-ea"/>
                <a:cs typeface="Arial"/>
              </a:rPr>
              <a:t>Naples Area Security Working Group</a:t>
            </a:r>
          </a:p>
        </p:txBody>
      </p:sp>
      <p:sp>
        <p:nvSpPr>
          <p:cNvPr id="18" name="Content Placeholder 5"/>
          <p:cNvSpPr txBox="1">
            <a:spLocks/>
          </p:cNvSpPr>
          <p:nvPr/>
        </p:nvSpPr>
        <p:spPr>
          <a:xfrm>
            <a:off x="718407" y="2001753"/>
            <a:ext cx="9696851" cy="6264368"/>
          </a:xfrm>
          <a:prstGeom prst="rect">
            <a:avLst/>
          </a:prstGeom>
          <a:effectLst>
            <a:outerShdw blurRad="50800" dist="12700" dir="2700000" algn="tl" rotWithShape="0">
              <a:prstClr val="black">
                <a:alpha val="40000"/>
              </a:prstClr>
            </a:outerShdw>
          </a:effectLst>
        </p:spPr>
        <p:txBody>
          <a:bodyPr>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ctr">
              <a:lnSpc>
                <a:spcPct val="120000"/>
              </a:lnSpc>
              <a:spcBef>
                <a:spcPts val="0"/>
              </a:spcBef>
              <a:buFont typeface="Wingdings 3" charset="2"/>
              <a:buNone/>
              <a:defRPr/>
            </a:pPr>
            <a:r>
              <a:rPr lang="en-US" sz="2400" b="1" u="sng" dirty="0">
                <a:solidFill>
                  <a:prstClr val="black"/>
                </a:solidFill>
                <a:latin typeface="Calibri" panose="020F0502020204030204" pitchFamily="34" charset="0"/>
                <a:cs typeface="Calibri" panose="020F0502020204030204" pitchFamily="34" charset="0"/>
              </a:rPr>
              <a:t>Trends and Analysis</a:t>
            </a:r>
          </a:p>
          <a:p>
            <a:pPr>
              <a:lnSpc>
                <a:spcPct val="120000"/>
              </a:lnSpc>
              <a:spcBef>
                <a:spcPts val="600"/>
              </a:spcBef>
              <a:buClrTx/>
              <a:buFont typeface="Arial" panose="020B0604020202020204" pitchFamily="34" charset="0"/>
              <a:buChar char="•"/>
              <a:defRPr/>
            </a:pPr>
            <a:r>
              <a:rPr lang="en-US" sz="1600" dirty="0">
                <a:solidFill>
                  <a:prstClr val="black"/>
                </a:solidFill>
                <a:latin typeface="Calibri" panose="020F0502020204030204" pitchFamily="34" charset="0"/>
                <a:cs typeface="Calibri" panose="020F0502020204030204" pitchFamily="34" charset="0"/>
              </a:rPr>
              <a:t>There is an anticipated increase on overall property crime as we enter the Holiday periods: </a:t>
            </a:r>
          </a:p>
          <a:p>
            <a:pPr lvl="1">
              <a:lnSpc>
                <a:spcPct val="120000"/>
              </a:lnSpc>
              <a:spcBef>
                <a:spcPts val="600"/>
              </a:spcBef>
              <a:buClrTx/>
              <a:buFont typeface="Arial" panose="020B0604020202020204" pitchFamily="34" charset="0"/>
              <a:buChar char="•"/>
              <a:defRPr/>
            </a:pPr>
            <a:r>
              <a:rPr lang="en-US" sz="1400" dirty="0">
                <a:solidFill>
                  <a:prstClr val="black"/>
                </a:solidFill>
                <a:latin typeface="Calibri" panose="020F0502020204030204" pitchFamily="34" charset="0"/>
                <a:cs typeface="Calibri" panose="020F0502020204030204" pitchFamily="34" charset="0"/>
              </a:rPr>
              <a:t>November and December 2022 reports indicated an increase in home and vehicle  break ins </a:t>
            </a:r>
          </a:p>
          <a:p>
            <a:pPr lvl="1">
              <a:lnSpc>
                <a:spcPct val="120000"/>
              </a:lnSpc>
              <a:spcBef>
                <a:spcPts val="600"/>
              </a:spcBef>
              <a:buClrTx/>
              <a:buFont typeface="Arial" panose="020B0604020202020204" pitchFamily="34" charset="0"/>
              <a:buChar char="•"/>
              <a:defRPr/>
            </a:pPr>
            <a:r>
              <a:rPr lang="en-US" sz="1400" dirty="0">
                <a:solidFill>
                  <a:prstClr val="black"/>
                </a:solidFill>
                <a:latin typeface="Calibri" panose="020F0502020204030204" pitchFamily="34" charset="0"/>
                <a:cs typeface="Calibri" panose="020F0502020204030204" pitchFamily="34" charset="0"/>
              </a:rPr>
              <a:t>Please remain vigilant and ensure your homes and vehicles are locked and alarm systems are activated</a:t>
            </a:r>
          </a:p>
          <a:p>
            <a:pPr>
              <a:lnSpc>
                <a:spcPct val="120000"/>
              </a:lnSpc>
              <a:spcBef>
                <a:spcPts val="600"/>
              </a:spcBef>
              <a:buClrTx/>
              <a:buFont typeface="Arial" panose="020B0604020202020204" pitchFamily="34" charset="0"/>
              <a:buChar char="•"/>
              <a:defRPr/>
            </a:pPr>
            <a:r>
              <a:rPr lang="en-US" sz="1600" dirty="0">
                <a:solidFill>
                  <a:srgbClr val="FF0000"/>
                </a:solidFill>
                <a:latin typeface="Calibri" panose="020F0502020204030204" pitchFamily="34" charset="0"/>
                <a:cs typeface="Calibri" panose="020F0502020204030204" pitchFamily="34" charset="0"/>
              </a:rPr>
              <a:t>We advise our community members to be especially mindful and vigilant to protect your home and property  when setting up holiday plans or leaving for an extended period to go on vacation or return to the States</a:t>
            </a:r>
            <a:r>
              <a:rPr lang="en-US" sz="1600" dirty="0"/>
              <a:t> </a:t>
            </a:r>
            <a:endParaRPr lang="en-US" sz="1600" dirty="0">
              <a:solidFill>
                <a:srgbClr val="FF0000"/>
              </a:solidFill>
              <a:latin typeface="Calibri" panose="020F0502020204030204" pitchFamily="34" charset="0"/>
              <a:cs typeface="Calibri" panose="020F0502020204030204" pitchFamily="34" charset="0"/>
            </a:endParaRPr>
          </a:p>
          <a:p>
            <a:pPr>
              <a:lnSpc>
                <a:spcPct val="120000"/>
              </a:lnSpc>
              <a:spcBef>
                <a:spcPts val="600"/>
              </a:spcBef>
              <a:buClrTx/>
              <a:buFont typeface="Arial" panose="020B0604020202020204" pitchFamily="34" charset="0"/>
              <a:buChar char="•"/>
              <a:defRPr/>
            </a:pPr>
            <a:r>
              <a:rPr lang="en-US" sz="1600" dirty="0">
                <a:solidFill>
                  <a:srgbClr val="FF0000"/>
                </a:solidFill>
                <a:latin typeface="Calibri" panose="020F0502020204030204" pitchFamily="34" charset="0"/>
                <a:cs typeface="Calibri" panose="020F0502020204030204" pitchFamily="34" charset="0"/>
              </a:rPr>
              <a:t>The most effective practice for house break-in prevention is to secure doors and windows and activate the alarm system</a:t>
            </a:r>
          </a:p>
          <a:p>
            <a:pPr>
              <a:lnSpc>
                <a:spcPct val="120000"/>
              </a:lnSpc>
              <a:spcBef>
                <a:spcPts val="600"/>
              </a:spcBef>
              <a:buClrTx/>
              <a:buFont typeface="Arial" panose="020B0604020202020204" pitchFamily="34" charset="0"/>
              <a:buChar char="•"/>
              <a:defRPr/>
            </a:pPr>
            <a:r>
              <a:rPr lang="en-US" sz="1600" dirty="0">
                <a:solidFill>
                  <a:srgbClr val="FF0000"/>
                </a:solidFill>
                <a:latin typeface="Calibri" panose="020F0502020204030204" pitchFamily="34" charset="0"/>
                <a:cs typeface="Calibri" panose="020F0502020204030204" pitchFamily="34" charset="0"/>
              </a:rPr>
              <a:t>The most effective practice for vehicle break-in prevention is to never leave valuables in your vehicle. If not possible, do not leave personal belongings in plain sight</a:t>
            </a:r>
          </a:p>
          <a:p>
            <a:pPr>
              <a:lnSpc>
                <a:spcPct val="120000"/>
              </a:lnSpc>
              <a:spcBef>
                <a:spcPts val="600"/>
              </a:spcBef>
              <a:buClrTx/>
              <a:buFont typeface="Arial" panose="020B0604020202020204" pitchFamily="34" charset="0"/>
              <a:buChar char="•"/>
              <a:defRPr/>
            </a:pPr>
            <a:endParaRPr lang="en-US" sz="1600" dirty="0">
              <a:solidFill>
                <a:srgbClr val="FF0000"/>
              </a:solidFill>
              <a:latin typeface="Calibri" panose="020F0502020204030204" pitchFamily="34" charset="0"/>
              <a:cs typeface="Calibri" panose="020F0502020204030204" pitchFamily="34" charset="0"/>
            </a:endParaRPr>
          </a:p>
          <a:p>
            <a:pPr marL="0" indent="0">
              <a:lnSpc>
                <a:spcPct val="120000"/>
              </a:lnSpc>
              <a:spcBef>
                <a:spcPts val="600"/>
              </a:spcBef>
              <a:buClrTx/>
              <a:buNone/>
              <a:defRPr/>
            </a:pPr>
            <a:r>
              <a:rPr lang="en-US" sz="1600" dirty="0">
                <a:solidFill>
                  <a:prstClr val="black"/>
                </a:solidFill>
                <a:latin typeface="Calibri" panose="020F0502020204030204" pitchFamily="34" charset="0"/>
                <a:cs typeface="Calibri" panose="020F0502020204030204" pitchFamily="34" charset="0"/>
              </a:rPr>
              <a:t>   </a:t>
            </a:r>
          </a:p>
          <a:p>
            <a:pPr marL="0" indent="0">
              <a:lnSpc>
                <a:spcPct val="120000"/>
              </a:lnSpc>
              <a:spcBef>
                <a:spcPts val="0"/>
              </a:spcBef>
              <a:buFont typeface="Wingdings 3" charset="2"/>
              <a:buNone/>
              <a:defRPr/>
            </a:pPr>
            <a:endParaRPr lang="en-US" sz="1400" dirty="0">
              <a:solidFill>
                <a:prstClr val="black"/>
              </a:solidFill>
              <a:latin typeface="Calibri" panose="020F0502020204030204" pitchFamily="34" charset="0"/>
              <a:cs typeface="Calibri" panose="020F0502020204030204" pitchFamily="34" charset="0"/>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49274" y="54896"/>
            <a:ext cx="1233618" cy="1103045"/>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57305" y="-214570"/>
            <a:ext cx="1671547" cy="1653903"/>
          </a:xfrm>
          <a:prstGeom prst="rect">
            <a:avLst/>
          </a:prstGeom>
        </p:spPr>
      </p:pic>
      <p:pic>
        <p:nvPicPr>
          <p:cNvPr id="2" name="Picture 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746428" y="40660"/>
            <a:ext cx="1131516" cy="1131516"/>
          </a:xfrm>
          <a:prstGeom prst="rect">
            <a:avLst/>
          </a:prstGeom>
          <a:effectLst>
            <a:outerShdw blurRad="50800" dist="50800" dir="5400000" algn="ctr" rotWithShape="0">
              <a:schemeClr val="bg1"/>
            </a:outerShdw>
          </a:effectLst>
        </p:spPr>
      </p:pic>
      <p:sp>
        <p:nvSpPr>
          <p:cNvPr id="3" name="TextBox 2"/>
          <p:cNvSpPr txBox="1"/>
          <p:nvPr/>
        </p:nvSpPr>
        <p:spPr>
          <a:xfrm>
            <a:off x="11260667" y="6476999"/>
            <a:ext cx="1058333" cy="276999"/>
          </a:xfrm>
          <a:prstGeom prst="rect">
            <a:avLst/>
          </a:prstGeom>
          <a:noFill/>
        </p:spPr>
        <p:txBody>
          <a:bodyPr wrap="square" rtlCol="0">
            <a:spAutoFit/>
          </a:bodyPr>
          <a:lstStyle/>
          <a:p>
            <a:r>
              <a:rPr lang="en-US" sz="1200" dirty="0"/>
              <a:t>v.10/11</a:t>
            </a:r>
          </a:p>
        </p:txBody>
      </p:sp>
    </p:spTree>
    <p:extLst>
      <p:ext uri="{BB962C8B-B14F-4D97-AF65-F5344CB8AC3E}">
        <p14:creationId xmlns:p14="http://schemas.microsoft.com/office/powerpoint/2010/main" val="12348215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Line 33"/>
          <p:cNvSpPr>
            <a:spLocks noChangeShapeType="1"/>
          </p:cNvSpPr>
          <p:nvPr userDrawn="1"/>
        </p:nvSpPr>
        <p:spPr bwMode="auto">
          <a:xfrm>
            <a:off x="5232400" y="6714067"/>
            <a:ext cx="6959600" cy="6614"/>
          </a:xfrm>
          <a:prstGeom prst="line">
            <a:avLst/>
          </a:prstGeom>
          <a:noFill/>
          <a:ln w="28575">
            <a:solidFill>
              <a:srgbClr val="000082"/>
            </a:solidFill>
            <a:round/>
            <a:headEnd/>
            <a:tailEnd/>
          </a:ln>
          <a:extLst>
            <a:ext uri="{909E8E84-426E-40DD-AFC4-6F175D3DCCD1}">
              <a14:hiddenFill xmlns:a14="http://schemas.microsoft.com/office/drawing/2010/main">
                <a:noFill/>
              </a14:hiddenFill>
            </a:ext>
          </a:extLst>
        </p:spPr>
        <p:txBody>
          <a:bodyPr wrap="square">
            <a:spAutoFit/>
          </a:bodyPr>
          <a:lstStyle/>
          <a:p>
            <a:endParaRPr lang="en-US" sz="1800"/>
          </a:p>
        </p:txBody>
      </p:sp>
      <p:graphicFrame>
        <p:nvGraphicFramePr>
          <p:cNvPr id="18" name="Chart 17"/>
          <p:cNvGraphicFramePr/>
          <p:nvPr>
            <p:extLst>
              <p:ext uri="{D42A27DB-BD31-4B8C-83A1-F6EECF244321}">
                <p14:modId xmlns:p14="http://schemas.microsoft.com/office/powerpoint/2010/main" val="944004156"/>
              </p:ext>
            </p:extLst>
          </p:nvPr>
        </p:nvGraphicFramePr>
        <p:xfrm>
          <a:off x="400388" y="1053045"/>
          <a:ext cx="8311812" cy="5120387"/>
        </p:xfrm>
        <a:graphic>
          <a:graphicData uri="http://schemas.openxmlformats.org/drawingml/2006/chart">
            <c:chart xmlns:c="http://schemas.openxmlformats.org/drawingml/2006/chart" xmlns:r="http://schemas.openxmlformats.org/officeDocument/2006/relationships" r:id="rId2"/>
          </a:graphicData>
        </a:graphic>
      </p:graphicFrame>
      <p:sp>
        <p:nvSpPr>
          <p:cNvPr id="9" name="TextBox 8"/>
          <p:cNvSpPr txBox="1"/>
          <p:nvPr/>
        </p:nvSpPr>
        <p:spPr>
          <a:xfrm>
            <a:off x="121517" y="6173432"/>
            <a:ext cx="4159231" cy="769441"/>
          </a:xfrm>
          <a:prstGeom prst="rect">
            <a:avLst/>
          </a:prstGeom>
          <a:noFill/>
        </p:spPr>
        <p:txBody>
          <a:bodyPr wrap="square" rtlCol="0">
            <a:spAutoFit/>
          </a:bodyPr>
          <a:lstStyle/>
          <a:p>
            <a:r>
              <a:rPr lang="en-US" sz="1100" dirty="0"/>
              <a:t>Sources: </a:t>
            </a:r>
          </a:p>
          <a:p>
            <a:r>
              <a:rPr lang="en-US" sz="1100" dirty="0"/>
              <a:t>-NSA Security/I-7 Desk Journal/Monthly Reports for CY 2022</a:t>
            </a:r>
          </a:p>
          <a:p>
            <a:r>
              <a:rPr lang="en-US" sz="1100" dirty="0"/>
              <a:t>-NSA Security/I-7 Desk Journal/Monthly Reports for CY 2023</a:t>
            </a:r>
          </a:p>
          <a:p>
            <a:endParaRPr lang="en-US" sz="1100" dirty="0"/>
          </a:p>
        </p:txBody>
      </p:sp>
      <p:sp>
        <p:nvSpPr>
          <p:cNvPr id="14" name="Rectangle 4"/>
          <p:cNvSpPr txBox="1">
            <a:spLocks noChangeArrowheads="1"/>
          </p:cNvSpPr>
          <p:nvPr/>
        </p:nvSpPr>
        <p:spPr bwMode="auto">
          <a:xfrm>
            <a:off x="1129299" y="7666"/>
            <a:ext cx="8964706" cy="514945"/>
          </a:xfrm>
          <a:prstGeom prst="rect">
            <a:avLst/>
          </a:prstGeom>
          <a:noFill/>
          <a:ln>
            <a:noFill/>
          </a:ln>
          <a:effectLst>
            <a:outerShdw blurRad="50800" dist="254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200" b="1" i="1">
                <a:solidFill>
                  <a:srgbClr val="002060"/>
                </a:solidFill>
                <a:latin typeface="+mn-lt"/>
                <a:ea typeface="+mj-ea"/>
                <a:cs typeface="+mj-cs"/>
              </a:defRPr>
            </a:lvl1pPr>
            <a:lvl2pPr algn="ctr" rtl="0" eaLnBrk="0" fontAlgn="base" hangingPunct="0">
              <a:spcBef>
                <a:spcPct val="0"/>
              </a:spcBef>
              <a:spcAft>
                <a:spcPct val="0"/>
              </a:spcAft>
              <a:defRPr sz="3200" b="1" i="1">
                <a:solidFill>
                  <a:srgbClr val="002060"/>
                </a:solidFill>
                <a:latin typeface="Arial" charset="0"/>
                <a:cs typeface="Arial" charset="0"/>
              </a:defRPr>
            </a:lvl2pPr>
            <a:lvl3pPr algn="ctr" rtl="0" eaLnBrk="0" fontAlgn="base" hangingPunct="0">
              <a:spcBef>
                <a:spcPct val="0"/>
              </a:spcBef>
              <a:spcAft>
                <a:spcPct val="0"/>
              </a:spcAft>
              <a:defRPr sz="3200" b="1" i="1">
                <a:solidFill>
                  <a:srgbClr val="002060"/>
                </a:solidFill>
                <a:latin typeface="Arial" charset="0"/>
                <a:cs typeface="Arial" charset="0"/>
              </a:defRPr>
            </a:lvl3pPr>
            <a:lvl4pPr algn="ctr" rtl="0" eaLnBrk="0" fontAlgn="base" hangingPunct="0">
              <a:spcBef>
                <a:spcPct val="0"/>
              </a:spcBef>
              <a:spcAft>
                <a:spcPct val="0"/>
              </a:spcAft>
              <a:defRPr sz="3200" b="1" i="1">
                <a:solidFill>
                  <a:srgbClr val="002060"/>
                </a:solidFill>
                <a:latin typeface="Arial" charset="0"/>
                <a:cs typeface="Arial" charset="0"/>
              </a:defRPr>
            </a:lvl4pPr>
            <a:lvl5pPr algn="ctr" rtl="0" eaLnBrk="0" fontAlgn="base" hangingPunct="0">
              <a:spcBef>
                <a:spcPct val="0"/>
              </a:spcBef>
              <a:spcAft>
                <a:spcPct val="0"/>
              </a:spcAft>
              <a:defRPr sz="3200" b="1" i="1">
                <a:solidFill>
                  <a:srgbClr val="002060"/>
                </a:solidFill>
                <a:latin typeface="Arial" charset="0"/>
                <a:cs typeface="Arial" charset="0"/>
              </a:defRPr>
            </a:lvl5pPr>
            <a:lvl6pPr marL="457200" algn="ctr" rtl="0" fontAlgn="base">
              <a:spcBef>
                <a:spcPct val="0"/>
              </a:spcBef>
              <a:spcAft>
                <a:spcPct val="0"/>
              </a:spcAft>
              <a:defRPr sz="3200" b="1" i="1">
                <a:solidFill>
                  <a:schemeClr val="tx2"/>
                </a:solidFill>
                <a:latin typeface="Times New Roman" pitchFamily="18" charset="0"/>
                <a:cs typeface="Arial" charset="0"/>
              </a:defRPr>
            </a:lvl6pPr>
            <a:lvl7pPr marL="914400" algn="ctr" rtl="0" fontAlgn="base">
              <a:spcBef>
                <a:spcPct val="0"/>
              </a:spcBef>
              <a:spcAft>
                <a:spcPct val="0"/>
              </a:spcAft>
              <a:defRPr sz="3200" b="1" i="1">
                <a:solidFill>
                  <a:schemeClr val="tx2"/>
                </a:solidFill>
                <a:latin typeface="Times New Roman" pitchFamily="18" charset="0"/>
                <a:cs typeface="Arial" charset="0"/>
              </a:defRPr>
            </a:lvl7pPr>
            <a:lvl8pPr marL="1371600" algn="ctr" rtl="0" fontAlgn="base">
              <a:spcBef>
                <a:spcPct val="0"/>
              </a:spcBef>
              <a:spcAft>
                <a:spcPct val="0"/>
              </a:spcAft>
              <a:defRPr sz="3200" b="1" i="1">
                <a:solidFill>
                  <a:schemeClr val="tx2"/>
                </a:solidFill>
                <a:latin typeface="Times New Roman" pitchFamily="18" charset="0"/>
                <a:cs typeface="Arial" charset="0"/>
              </a:defRPr>
            </a:lvl8pPr>
            <a:lvl9pPr marL="1828800" algn="ctr" rtl="0" fontAlgn="base">
              <a:spcBef>
                <a:spcPct val="0"/>
              </a:spcBef>
              <a:spcAft>
                <a:spcPct val="0"/>
              </a:spcAft>
              <a:defRPr sz="3200" b="1" i="1">
                <a:solidFill>
                  <a:schemeClr val="tx2"/>
                </a:solidFill>
                <a:latin typeface="Times New Roman" pitchFamily="18" charset="0"/>
                <a:cs typeface="Arial"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b="1" i="1" u="none" strike="noStrike" kern="0" cap="none" spc="0" normalizeH="0" baseline="0" noProof="0" dirty="0">
                <a:ln>
                  <a:noFill/>
                </a:ln>
                <a:solidFill>
                  <a:srgbClr val="000000"/>
                </a:solidFill>
                <a:effectLst/>
                <a:uLnTx/>
                <a:uFillTx/>
                <a:latin typeface="Arial"/>
                <a:ea typeface="+mj-ea"/>
                <a:cs typeface="Arial"/>
              </a:rPr>
              <a:t>NSA Naples Area Property Crime Data</a:t>
            </a:r>
          </a:p>
        </p:txBody>
      </p:sp>
      <p:pic>
        <p:nvPicPr>
          <p:cNvPr id="15" name="Picture 14"/>
          <p:cNvPicPr>
            <a:picLocks noChangeAspect="1"/>
          </p:cNvPicPr>
          <p:nvPr/>
        </p:nvPicPr>
        <p:blipFill>
          <a:blip r:embed="rId3"/>
          <a:stretch>
            <a:fillRect/>
          </a:stretch>
        </p:blipFill>
        <p:spPr>
          <a:xfrm>
            <a:off x="2080065" y="538100"/>
            <a:ext cx="8013940" cy="45719"/>
          </a:xfrm>
          <a:prstGeom prst="rect">
            <a:avLst/>
          </a:prstGeom>
          <a:effectLst>
            <a:outerShdw blurRad="50800" dist="25400" dir="2700000" algn="tl" rotWithShape="0">
              <a:prstClr val="black">
                <a:alpha val="40000"/>
              </a:prstClr>
            </a:outerShdw>
          </a:effectLst>
        </p:spPr>
      </p:pic>
      <p:sp>
        <p:nvSpPr>
          <p:cNvPr id="17" name="Rectangle 4"/>
          <p:cNvSpPr txBox="1">
            <a:spLocks noChangeArrowheads="1"/>
          </p:cNvSpPr>
          <p:nvPr/>
        </p:nvSpPr>
        <p:spPr bwMode="auto">
          <a:xfrm>
            <a:off x="1817322" y="421271"/>
            <a:ext cx="8964706" cy="5149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200" b="1" i="1">
                <a:solidFill>
                  <a:srgbClr val="002060"/>
                </a:solidFill>
                <a:latin typeface="+mn-lt"/>
                <a:ea typeface="+mj-ea"/>
                <a:cs typeface="+mj-cs"/>
              </a:defRPr>
            </a:lvl1pPr>
            <a:lvl2pPr algn="ctr" rtl="0" eaLnBrk="0" fontAlgn="base" hangingPunct="0">
              <a:spcBef>
                <a:spcPct val="0"/>
              </a:spcBef>
              <a:spcAft>
                <a:spcPct val="0"/>
              </a:spcAft>
              <a:defRPr sz="3200" b="1" i="1">
                <a:solidFill>
                  <a:srgbClr val="002060"/>
                </a:solidFill>
                <a:latin typeface="Arial" charset="0"/>
                <a:cs typeface="Arial" charset="0"/>
              </a:defRPr>
            </a:lvl2pPr>
            <a:lvl3pPr algn="ctr" rtl="0" eaLnBrk="0" fontAlgn="base" hangingPunct="0">
              <a:spcBef>
                <a:spcPct val="0"/>
              </a:spcBef>
              <a:spcAft>
                <a:spcPct val="0"/>
              </a:spcAft>
              <a:defRPr sz="3200" b="1" i="1">
                <a:solidFill>
                  <a:srgbClr val="002060"/>
                </a:solidFill>
                <a:latin typeface="Arial" charset="0"/>
                <a:cs typeface="Arial" charset="0"/>
              </a:defRPr>
            </a:lvl3pPr>
            <a:lvl4pPr algn="ctr" rtl="0" eaLnBrk="0" fontAlgn="base" hangingPunct="0">
              <a:spcBef>
                <a:spcPct val="0"/>
              </a:spcBef>
              <a:spcAft>
                <a:spcPct val="0"/>
              </a:spcAft>
              <a:defRPr sz="3200" b="1" i="1">
                <a:solidFill>
                  <a:srgbClr val="002060"/>
                </a:solidFill>
                <a:latin typeface="Arial" charset="0"/>
                <a:cs typeface="Arial" charset="0"/>
              </a:defRPr>
            </a:lvl4pPr>
            <a:lvl5pPr algn="ctr" rtl="0" eaLnBrk="0" fontAlgn="base" hangingPunct="0">
              <a:spcBef>
                <a:spcPct val="0"/>
              </a:spcBef>
              <a:spcAft>
                <a:spcPct val="0"/>
              </a:spcAft>
              <a:defRPr sz="3200" b="1" i="1">
                <a:solidFill>
                  <a:srgbClr val="002060"/>
                </a:solidFill>
                <a:latin typeface="Arial" charset="0"/>
                <a:cs typeface="Arial" charset="0"/>
              </a:defRPr>
            </a:lvl5pPr>
            <a:lvl6pPr marL="457200" algn="ctr" rtl="0" fontAlgn="base">
              <a:spcBef>
                <a:spcPct val="0"/>
              </a:spcBef>
              <a:spcAft>
                <a:spcPct val="0"/>
              </a:spcAft>
              <a:defRPr sz="3200" b="1" i="1">
                <a:solidFill>
                  <a:schemeClr val="tx2"/>
                </a:solidFill>
                <a:latin typeface="Times New Roman" pitchFamily="18" charset="0"/>
                <a:cs typeface="Arial" charset="0"/>
              </a:defRPr>
            </a:lvl6pPr>
            <a:lvl7pPr marL="914400" algn="ctr" rtl="0" fontAlgn="base">
              <a:spcBef>
                <a:spcPct val="0"/>
              </a:spcBef>
              <a:spcAft>
                <a:spcPct val="0"/>
              </a:spcAft>
              <a:defRPr sz="3200" b="1" i="1">
                <a:solidFill>
                  <a:schemeClr val="tx2"/>
                </a:solidFill>
                <a:latin typeface="Times New Roman" pitchFamily="18" charset="0"/>
                <a:cs typeface="Arial" charset="0"/>
              </a:defRPr>
            </a:lvl7pPr>
            <a:lvl8pPr marL="1371600" algn="ctr" rtl="0" fontAlgn="base">
              <a:spcBef>
                <a:spcPct val="0"/>
              </a:spcBef>
              <a:spcAft>
                <a:spcPct val="0"/>
              </a:spcAft>
              <a:defRPr sz="3200" b="1" i="1">
                <a:solidFill>
                  <a:schemeClr val="tx2"/>
                </a:solidFill>
                <a:latin typeface="Times New Roman" pitchFamily="18" charset="0"/>
                <a:cs typeface="Arial" charset="0"/>
              </a:defRPr>
            </a:lvl8pPr>
            <a:lvl9pPr marL="1828800" algn="ctr" rtl="0" fontAlgn="base">
              <a:spcBef>
                <a:spcPct val="0"/>
              </a:spcBef>
              <a:spcAft>
                <a:spcPct val="0"/>
              </a:spcAft>
              <a:defRPr sz="3200" b="1" i="1">
                <a:solidFill>
                  <a:schemeClr val="tx2"/>
                </a:solidFill>
                <a:latin typeface="Times New Roman" pitchFamily="18" charset="0"/>
                <a:cs typeface="Arial"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3600" b="1" i="1" u="none" strike="noStrike" kern="0" cap="none" spc="0" normalizeH="0" baseline="0" noProof="0" dirty="0">
              <a:ln>
                <a:noFill/>
              </a:ln>
              <a:solidFill>
                <a:srgbClr val="000000"/>
              </a:solidFill>
              <a:effectLst/>
              <a:uLnTx/>
              <a:uFillTx/>
              <a:latin typeface="Arial"/>
              <a:ea typeface="+mj-ea"/>
              <a:cs typeface="Arial"/>
            </a:endParaRPr>
          </a:p>
        </p:txBody>
      </p:sp>
      <p:graphicFrame>
        <p:nvGraphicFramePr>
          <p:cNvPr id="20" name="Chart 19"/>
          <p:cNvGraphicFramePr>
            <a:graphicFrameLocks/>
          </p:cNvGraphicFramePr>
          <p:nvPr>
            <p:extLst>
              <p:ext uri="{D42A27DB-BD31-4B8C-83A1-F6EECF244321}">
                <p14:modId xmlns:p14="http://schemas.microsoft.com/office/powerpoint/2010/main" val="2621822400"/>
              </p:ext>
            </p:extLst>
          </p:nvPr>
        </p:nvGraphicFramePr>
        <p:xfrm>
          <a:off x="8331200" y="1323911"/>
          <a:ext cx="3776133" cy="3459756"/>
        </p:xfrm>
        <a:graphic>
          <a:graphicData uri="http://schemas.openxmlformats.org/drawingml/2006/chart">
            <c:chart xmlns:c="http://schemas.openxmlformats.org/drawingml/2006/chart" xmlns:r="http://schemas.openxmlformats.org/officeDocument/2006/relationships" r:id="rId4"/>
          </a:graphicData>
        </a:graphic>
      </p:graphicFrame>
      <p:sp>
        <p:nvSpPr>
          <p:cNvPr id="10" name="TextBox 9"/>
          <p:cNvSpPr txBox="1"/>
          <p:nvPr/>
        </p:nvSpPr>
        <p:spPr>
          <a:xfrm>
            <a:off x="11260667" y="6476999"/>
            <a:ext cx="1058333" cy="276999"/>
          </a:xfrm>
          <a:prstGeom prst="rect">
            <a:avLst/>
          </a:prstGeom>
          <a:noFill/>
        </p:spPr>
        <p:txBody>
          <a:bodyPr wrap="square" rtlCol="0">
            <a:spAutoFit/>
          </a:bodyPr>
          <a:lstStyle/>
          <a:p>
            <a:r>
              <a:rPr lang="en-US" sz="1200" dirty="0"/>
              <a:t>v.10/11</a:t>
            </a:r>
          </a:p>
        </p:txBody>
      </p:sp>
    </p:spTree>
    <p:extLst>
      <p:ext uri="{BB962C8B-B14F-4D97-AF65-F5344CB8AC3E}">
        <p14:creationId xmlns:p14="http://schemas.microsoft.com/office/powerpoint/2010/main" val="22549117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logo_mai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76017" y="-26810"/>
            <a:ext cx="1315983" cy="125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4"/>
          <p:cNvSpPr txBox="1">
            <a:spLocks noChangeArrowheads="1"/>
          </p:cNvSpPr>
          <p:nvPr/>
        </p:nvSpPr>
        <p:spPr bwMode="auto">
          <a:xfrm>
            <a:off x="1604682" y="33575"/>
            <a:ext cx="8964706" cy="514945"/>
          </a:xfrm>
          <a:prstGeom prst="rect">
            <a:avLst/>
          </a:prstGeom>
          <a:noFill/>
          <a:ln>
            <a:noFill/>
          </a:ln>
          <a:effectLst>
            <a:outerShdw blurRad="50800" dist="254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200" b="1" i="1">
                <a:solidFill>
                  <a:srgbClr val="002060"/>
                </a:solidFill>
                <a:latin typeface="+mn-lt"/>
                <a:ea typeface="+mj-ea"/>
                <a:cs typeface="+mj-cs"/>
              </a:defRPr>
            </a:lvl1pPr>
            <a:lvl2pPr algn="ctr" rtl="0" eaLnBrk="0" fontAlgn="base" hangingPunct="0">
              <a:spcBef>
                <a:spcPct val="0"/>
              </a:spcBef>
              <a:spcAft>
                <a:spcPct val="0"/>
              </a:spcAft>
              <a:defRPr sz="3200" b="1" i="1">
                <a:solidFill>
                  <a:srgbClr val="002060"/>
                </a:solidFill>
                <a:latin typeface="Arial" charset="0"/>
                <a:cs typeface="Arial" charset="0"/>
              </a:defRPr>
            </a:lvl2pPr>
            <a:lvl3pPr algn="ctr" rtl="0" eaLnBrk="0" fontAlgn="base" hangingPunct="0">
              <a:spcBef>
                <a:spcPct val="0"/>
              </a:spcBef>
              <a:spcAft>
                <a:spcPct val="0"/>
              </a:spcAft>
              <a:defRPr sz="3200" b="1" i="1">
                <a:solidFill>
                  <a:srgbClr val="002060"/>
                </a:solidFill>
                <a:latin typeface="Arial" charset="0"/>
                <a:cs typeface="Arial" charset="0"/>
              </a:defRPr>
            </a:lvl3pPr>
            <a:lvl4pPr algn="ctr" rtl="0" eaLnBrk="0" fontAlgn="base" hangingPunct="0">
              <a:spcBef>
                <a:spcPct val="0"/>
              </a:spcBef>
              <a:spcAft>
                <a:spcPct val="0"/>
              </a:spcAft>
              <a:defRPr sz="3200" b="1" i="1">
                <a:solidFill>
                  <a:srgbClr val="002060"/>
                </a:solidFill>
                <a:latin typeface="Arial" charset="0"/>
                <a:cs typeface="Arial" charset="0"/>
              </a:defRPr>
            </a:lvl4pPr>
            <a:lvl5pPr algn="ctr" rtl="0" eaLnBrk="0" fontAlgn="base" hangingPunct="0">
              <a:spcBef>
                <a:spcPct val="0"/>
              </a:spcBef>
              <a:spcAft>
                <a:spcPct val="0"/>
              </a:spcAft>
              <a:defRPr sz="3200" b="1" i="1">
                <a:solidFill>
                  <a:srgbClr val="002060"/>
                </a:solidFill>
                <a:latin typeface="Arial" charset="0"/>
                <a:cs typeface="Arial" charset="0"/>
              </a:defRPr>
            </a:lvl5pPr>
            <a:lvl6pPr marL="457200" algn="ctr" rtl="0" fontAlgn="base">
              <a:spcBef>
                <a:spcPct val="0"/>
              </a:spcBef>
              <a:spcAft>
                <a:spcPct val="0"/>
              </a:spcAft>
              <a:defRPr sz="3200" b="1" i="1">
                <a:solidFill>
                  <a:schemeClr val="tx2"/>
                </a:solidFill>
                <a:latin typeface="Times New Roman" pitchFamily="18" charset="0"/>
                <a:cs typeface="Arial" charset="0"/>
              </a:defRPr>
            </a:lvl6pPr>
            <a:lvl7pPr marL="914400" algn="ctr" rtl="0" fontAlgn="base">
              <a:spcBef>
                <a:spcPct val="0"/>
              </a:spcBef>
              <a:spcAft>
                <a:spcPct val="0"/>
              </a:spcAft>
              <a:defRPr sz="3200" b="1" i="1">
                <a:solidFill>
                  <a:schemeClr val="tx2"/>
                </a:solidFill>
                <a:latin typeface="Times New Roman" pitchFamily="18" charset="0"/>
                <a:cs typeface="Arial" charset="0"/>
              </a:defRPr>
            </a:lvl7pPr>
            <a:lvl8pPr marL="1371600" algn="ctr" rtl="0" fontAlgn="base">
              <a:spcBef>
                <a:spcPct val="0"/>
              </a:spcBef>
              <a:spcAft>
                <a:spcPct val="0"/>
              </a:spcAft>
              <a:defRPr sz="3200" b="1" i="1">
                <a:solidFill>
                  <a:schemeClr val="tx2"/>
                </a:solidFill>
                <a:latin typeface="Times New Roman" pitchFamily="18" charset="0"/>
                <a:cs typeface="Arial" charset="0"/>
              </a:defRPr>
            </a:lvl8pPr>
            <a:lvl9pPr marL="1828800" algn="ctr" rtl="0" fontAlgn="base">
              <a:spcBef>
                <a:spcPct val="0"/>
              </a:spcBef>
              <a:spcAft>
                <a:spcPct val="0"/>
              </a:spcAft>
              <a:defRPr sz="3200" b="1" i="1">
                <a:solidFill>
                  <a:schemeClr val="tx2"/>
                </a:solidFill>
                <a:latin typeface="Times New Roman" pitchFamily="18" charset="0"/>
                <a:cs typeface="Arial"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3600" b="1" i="1" u="none" strike="noStrike" kern="0" cap="none" spc="0" normalizeH="0" baseline="0" noProof="0" dirty="0">
                <a:ln>
                  <a:noFill/>
                </a:ln>
                <a:solidFill>
                  <a:srgbClr val="000000"/>
                </a:solidFill>
                <a:effectLst/>
                <a:uLnTx/>
                <a:uFillTx/>
                <a:latin typeface="Arial"/>
                <a:ea typeface="+mj-ea"/>
                <a:cs typeface="Arial"/>
              </a:rPr>
              <a:t>NSA Naples Crime Prevention Team</a:t>
            </a:r>
          </a:p>
        </p:txBody>
      </p:sp>
      <p:sp>
        <p:nvSpPr>
          <p:cNvPr id="12" name="Line 33"/>
          <p:cNvSpPr>
            <a:spLocks noChangeShapeType="1"/>
          </p:cNvSpPr>
          <p:nvPr userDrawn="1"/>
        </p:nvSpPr>
        <p:spPr bwMode="auto">
          <a:xfrm>
            <a:off x="5232400" y="6714067"/>
            <a:ext cx="6959600" cy="6614"/>
          </a:xfrm>
          <a:prstGeom prst="line">
            <a:avLst/>
          </a:prstGeom>
          <a:noFill/>
          <a:ln w="28575">
            <a:solidFill>
              <a:srgbClr val="000082"/>
            </a:solidFill>
            <a:round/>
            <a:headEnd/>
            <a:tailEnd/>
          </a:ln>
          <a:effectLst>
            <a:outerShdw blurRad="50800" dist="12700" dir="2700000" algn="tl" rotWithShape="0">
              <a:prstClr val="black">
                <a:alpha val="40000"/>
              </a:prstClr>
            </a:outerShdw>
          </a:effectLst>
          <a:extLst>
            <a:ext uri="{909E8E84-426E-40DD-AFC4-6F175D3DCCD1}">
              <a14:hiddenFill xmlns:a14="http://schemas.microsoft.com/office/drawing/2010/main">
                <a:noFill/>
              </a14:hiddenFill>
            </a:ext>
          </a:extLst>
        </p:spPr>
        <p:txBody>
          <a:bodyPr wrap="square">
            <a:spAutoFit/>
          </a:bodyPr>
          <a:lstStyle/>
          <a:p>
            <a:endParaRPr lang="en-US" sz="1800"/>
          </a:p>
        </p:txBody>
      </p:sp>
      <p:pic>
        <p:nvPicPr>
          <p:cNvPr id="13" name="Picture 12"/>
          <p:cNvPicPr>
            <a:picLocks noChangeAspect="1"/>
          </p:cNvPicPr>
          <p:nvPr/>
        </p:nvPicPr>
        <p:blipFill>
          <a:blip r:embed="rId3"/>
          <a:stretch>
            <a:fillRect/>
          </a:stretch>
        </p:blipFill>
        <p:spPr>
          <a:xfrm>
            <a:off x="2080065" y="538100"/>
            <a:ext cx="8013940" cy="45719"/>
          </a:xfrm>
          <a:prstGeom prst="rect">
            <a:avLst/>
          </a:prstGeom>
          <a:effectLst>
            <a:outerShdw blurRad="50800" dist="25400" dir="2700000" algn="tl" rotWithShape="0">
              <a:prstClr val="black">
                <a:alpha val="40000"/>
              </a:prstClr>
            </a:outerShdw>
          </a:effectLst>
        </p:spPr>
      </p:pic>
      <p:pic>
        <p:nvPicPr>
          <p:cNvPr id="4" name="Picture 3" descr="C:\Users\Oscar.Perez\Desktop\EURAFCENT - 19JUL19.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6689" y="46981"/>
            <a:ext cx="1226892" cy="1103045"/>
          </a:xfrm>
          <a:prstGeom prst="rect">
            <a:avLst/>
          </a:prstGeom>
          <a:noFill/>
          <a:ln>
            <a:noFill/>
          </a:ln>
        </p:spPr>
      </p:pic>
      <p:sp>
        <p:nvSpPr>
          <p:cNvPr id="10" name="TextBox 9"/>
          <p:cNvSpPr txBox="1"/>
          <p:nvPr/>
        </p:nvSpPr>
        <p:spPr>
          <a:xfrm>
            <a:off x="160808" y="6489848"/>
            <a:ext cx="5477026" cy="461665"/>
          </a:xfrm>
          <a:prstGeom prst="rect">
            <a:avLst/>
          </a:prstGeom>
          <a:noFill/>
        </p:spPr>
        <p:txBody>
          <a:bodyPr wrap="square" rtlCol="0">
            <a:spAutoFit/>
          </a:bodyPr>
          <a:lstStyle/>
          <a:p>
            <a:r>
              <a:rPr lang="en-US" sz="800" dirty="0"/>
              <a:t>Sources: </a:t>
            </a:r>
          </a:p>
          <a:p>
            <a:r>
              <a:rPr lang="en-US" sz="800" dirty="0"/>
              <a:t>-NSA Security/I-7 Desk Journal/Monthly Reports for CY 2022 and 2023</a:t>
            </a:r>
          </a:p>
          <a:p>
            <a:endParaRPr lang="en-US" sz="800" dirty="0"/>
          </a:p>
        </p:txBody>
      </p:sp>
      <p:sp>
        <p:nvSpPr>
          <p:cNvPr id="14" name="Rectangle 4"/>
          <p:cNvSpPr txBox="1">
            <a:spLocks noChangeArrowheads="1"/>
          </p:cNvSpPr>
          <p:nvPr/>
        </p:nvSpPr>
        <p:spPr bwMode="auto">
          <a:xfrm>
            <a:off x="3778405" y="653278"/>
            <a:ext cx="4617260" cy="451301"/>
          </a:xfrm>
          <a:prstGeom prst="rect">
            <a:avLst/>
          </a:prstGeom>
          <a:noFill/>
          <a:ln>
            <a:noFill/>
          </a:ln>
          <a:effectLst>
            <a:outerShdw blurRad="50800" dist="254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200" b="1" i="1">
                <a:solidFill>
                  <a:srgbClr val="002060"/>
                </a:solidFill>
                <a:latin typeface="+mn-lt"/>
                <a:ea typeface="+mj-ea"/>
                <a:cs typeface="+mj-cs"/>
              </a:defRPr>
            </a:lvl1pPr>
            <a:lvl2pPr algn="ctr" rtl="0" eaLnBrk="0" fontAlgn="base" hangingPunct="0">
              <a:spcBef>
                <a:spcPct val="0"/>
              </a:spcBef>
              <a:spcAft>
                <a:spcPct val="0"/>
              </a:spcAft>
              <a:defRPr sz="3200" b="1" i="1">
                <a:solidFill>
                  <a:srgbClr val="002060"/>
                </a:solidFill>
                <a:latin typeface="Arial" charset="0"/>
                <a:cs typeface="Arial" charset="0"/>
              </a:defRPr>
            </a:lvl2pPr>
            <a:lvl3pPr algn="ctr" rtl="0" eaLnBrk="0" fontAlgn="base" hangingPunct="0">
              <a:spcBef>
                <a:spcPct val="0"/>
              </a:spcBef>
              <a:spcAft>
                <a:spcPct val="0"/>
              </a:spcAft>
              <a:defRPr sz="3200" b="1" i="1">
                <a:solidFill>
                  <a:srgbClr val="002060"/>
                </a:solidFill>
                <a:latin typeface="Arial" charset="0"/>
                <a:cs typeface="Arial" charset="0"/>
              </a:defRPr>
            </a:lvl3pPr>
            <a:lvl4pPr algn="ctr" rtl="0" eaLnBrk="0" fontAlgn="base" hangingPunct="0">
              <a:spcBef>
                <a:spcPct val="0"/>
              </a:spcBef>
              <a:spcAft>
                <a:spcPct val="0"/>
              </a:spcAft>
              <a:defRPr sz="3200" b="1" i="1">
                <a:solidFill>
                  <a:srgbClr val="002060"/>
                </a:solidFill>
                <a:latin typeface="Arial" charset="0"/>
                <a:cs typeface="Arial" charset="0"/>
              </a:defRPr>
            </a:lvl4pPr>
            <a:lvl5pPr algn="ctr" rtl="0" eaLnBrk="0" fontAlgn="base" hangingPunct="0">
              <a:spcBef>
                <a:spcPct val="0"/>
              </a:spcBef>
              <a:spcAft>
                <a:spcPct val="0"/>
              </a:spcAft>
              <a:defRPr sz="3200" b="1" i="1">
                <a:solidFill>
                  <a:srgbClr val="002060"/>
                </a:solidFill>
                <a:latin typeface="Arial" charset="0"/>
                <a:cs typeface="Arial" charset="0"/>
              </a:defRPr>
            </a:lvl5pPr>
            <a:lvl6pPr marL="457200" algn="ctr" rtl="0" fontAlgn="base">
              <a:spcBef>
                <a:spcPct val="0"/>
              </a:spcBef>
              <a:spcAft>
                <a:spcPct val="0"/>
              </a:spcAft>
              <a:defRPr sz="3200" b="1" i="1">
                <a:solidFill>
                  <a:schemeClr val="tx2"/>
                </a:solidFill>
                <a:latin typeface="Times New Roman" pitchFamily="18" charset="0"/>
                <a:cs typeface="Arial" charset="0"/>
              </a:defRPr>
            </a:lvl6pPr>
            <a:lvl7pPr marL="914400" algn="ctr" rtl="0" fontAlgn="base">
              <a:spcBef>
                <a:spcPct val="0"/>
              </a:spcBef>
              <a:spcAft>
                <a:spcPct val="0"/>
              </a:spcAft>
              <a:defRPr sz="3200" b="1" i="1">
                <a:solidFill>
                  <a:schemeClr val="tx2"/>
                </a:solidFill>
                <a:latin typeface="Times New Roman" pitchFamily="18" charset="0"/>
                <a:cs typeface="Arial" charset="0"/>
              </a:defRPr>
            </a:lvl7pPr>
            <a:lvl8pPr marL="1371600" algn="ctr" rtl="0" fontAlgn="base">
              <a:spcBef>
                <a:spcPct val="0"/>
              </a:spcBef>
              <a:spcAft>
                <a:spcPct val="0"/>
              </a:spcAft>
              <a:defRPr sz="3200" b="1" i="1">
                <a:solidFill>
                  <a:schemeClr val="tx2"/>
                </a:solidFill>
                <a:latin typeface="Times New Roman" pitchFamily="18" charset="0"/>
                <a:cs typeface="Arial" charset="0"/>
              </a:defRPr>
            </a:lvl8pPr>
            <a:lvl9pPr marL="1828800" algn="ctr" rtl="0" fontAlgn="base">
              <a:spcBef>
                <a:spcPct val="0"/>
              </a:spcBef>
              <a:spcAft>
                <a:spcPct val="0"/>
              </a:spcAft>
              <a:defRPr sz="3200" b="1" i="1">
                <a:solidFill>
                  <a:schemeClr val="tx2"/>
                </a:solidFill>
                <a:latin typeface="Times New Roman" pitchFamily="18" charset="0"/>
                <a:cs typeface="Arial" charset="0"/>
              </a:defRPr>
            </a:lvl9pPr>
          </a:lstStyle>
          <a:p>
            <a:r>
              <a:rPr lang="en-US" sz="2000" dirty="0">
                <a:solidFill>
                  <a:schemeClr val="tx1"/>
                </a:solidFill>
                <a:latin typeface="Arial" panose="020B0604020202020204" pitchFamily="34" charset="0"/>
                <a:cs typeface="Arial" panose="020B0604020202020204" pitchFamily="34" charset="0"/>
              </a:rPr>
              <a:t>April - September 2023 Home Break-In </a:t>
            </a:r>
            <a:r>
              <a:rPr lang="en-US" sz="2000" kern="0" dirty="0">
                <a:solidFill>
                  <a:srgbClr val="000000"/>
                </a:solidFill>
                <a:latin typeface="Arial"/>
                <a:cs typeface="Arial"/>
              </a:rPr>
              <a:t>Reports</a:t>
            </a:r>
            <a:r>
              <a:rPr lang="en-US" sz="2000" dirty="0">
                <a:solidFill>
                  <a:schemeClr val="tx1"/>
                </a:solidFill>
                <a:latin typeface="Arial" panose="020B0604020202020204" pitchFamily="34" charset="0"/>
                <a:cs typeface="Arial" panose="020B0604020202020204" pitchFamily="34" charset="0"/>
              </a:rPr>
              <a:t>   </a:t>
            </a:r>
          </a:p>
        </p:txBody>
      </p:sp>
      <p:graphicFrame>
        <p:nvGraphicFramePr>
          <p:cNvPr id="15" name="Chart 14"/>
          <p:cNvGraphicFramePr>
            <a:graphicFrameLocks/>
          </p:cNvGraphicFramePr>
          <p:nvPr>
            <p:extLst>
              <p:ext uri="{D42A27DB-BD31-4B8C-83A1-F6EECF244321}">
                <p14:modId xmlns:p14="http://schemas.microsoft.com/office/powerpoint/2010/main" val="1903238089"/>
              </p:ext>
            </p:extLst>
          </p:nvPr>
        </p:nvGraphicFramePr>
        <p:xfrm>
          <a:off x="4110511" y="1037243"/>
          <a:ext cx="3261467" cy="2983928"/>
        </p:xfrm>
        <a:graphic>
          <a:graphicData uri="http://schemas.openxmlformats.org/drawingml/2006/chart">
            <c:chart xmlns:c="http://schemas.openxmlformats.org/drawingml/2006/chart" xmlns:r="http://schemas.openxmlformats.org/officeDocument/2006/relationships" r:id="rId5"/>
          </a:graphicData>
        </a:graphic>
      </p:graphicFrame>
      <p:sp>
        <p:nvSpPr>
          <p:cNvPr id="16" name="Content Placeholder 5"/>
          <p:cNvSpPr txBox="1">
            <a:spLocks/>
          </p:cNvSpPr>
          <p:nvPr/>
        </p:nvSpPr>
        <p:spPr>
          <a:xfrm>
            <a:off x="6537059" y="4629024"/>
            <a:ext cx="5463251" cy="2042648"/>
          </a:xfrm>
          <a:prstGeom prst="rect">
            <a:avLst/>
          </a:prstGeom>
          <a:effectLst>
            <a:outerShdw blurRad="50800" dist="12700" dir="2700000" algn="tl" rotWithShape="0">
              <a:prstClr val="black">
                <a:alpha val="40000"/>
              </a:prstClr>
            </a:outerShdw>
          </a:effectLst>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marR="0" lvl="0" indent="0" algn="l" defTabSz="457200" rtl="0" eaLnBrk="1" fontAlgn="auto" latinLnBrk="0" hangingPunct="1">
              <a:lnSpc>
                <a:spcPct val="120000"/>
              </a:lnSpc>
              <a:spcBef>
                <a:spcPts val="0"/>
              </a:spcBef>
              <a:spcAft>
                <a:spcPts val="0"/>
              </a:spcAft>
              <a:buClr>
                <a:srgbClr val="5B9BD5"/>
              </a:buClr>
              <a:buSzPct val="80000"/>
              <a:buFont typeface="Wingdings 3" charset="2"/>
              <a:buNone/>
              <a:tabLst/>
              <a:defRPr/>
            </a:pPr>
            <a:r>
              <a:rPr kumimoji="0" lang="en-US" sz="1400" b="1" i="0" u="sng"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Common </a:t>
            </a:r>
            <a:r>
              <a:rPr lang="en-US" sz="1400" b="1" u="sng" noProof="0" dirty="0">
                <a:solidFill>
                  <a:prstClr val="black"/>
                </a:solidFill>
                <a:latin typeface="Calibri" panose="020F0502020204030204" pitchFamily="34" charset="0"/>
                <a:cs typeface="Calibri" panose="020F0502020204030204" pitchFamily="34" charset="0"/>
              </a:rPr>
              <a:t>Vulnerabilities</a:t>
            </a:r>
            <a:endParaRPr kumimoji="0" lang="en-US" sz="1400" b="1" i="0" u="sng"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endParaRPr>
          </a:p>
          <a:p>
            <a:pPr>
              <a:lnSpc>
                <a:spcPct val="120000"/>
              </a:lnSpc>
              <a:spcBef>
                <a:spcPts val="0"/>
              </a:spcBef>
              <a:buClrTx/>
              <a:buFont typeface="Arial" panose="020B0604020202020204" pitchFamily="34" charset="0"/>
              <a:buChar char="•"/>
              <a:defRPr/>
            </a:pPr>
            <a:r>
              <a:rPr lang="en-US" sz="1400" b="1" dirty="0">
                <a:solidFill>
                  <a:srgbClr val="FF0000"/>
                </a:solidFill>
                <a:latin typeface="Calibri" panose="020F0502020204030204" pitchFamily="34" charset="0"/>
                <a:cs typeface="Calibri" panose="020F0502020204030204" pitchFamily="34" charset="0"/>
              </a:rPr>
              <a:t>Alarms not set when sleeping and/or departing residence</a:t>
            </a:r>
          </a:p>
          <a:p>
            <a:pPr>
              <a:lnSpc>
                <a:spcPct val="120000"/>
              </a:lnSpc>
              <a:spcBef>
                <a:spcPts val="0"/>
              </a:spcBef>
              <a:buClrTx/>
              <a:buFont typeface="Arial" panose="020B0604020202020204" pitchFamily="34" charset="0"/>
              <a:buChar char="•"/>
              <a:defRPr/>
            </a:pPr>
            <a:r>
              <a:rPr kumimoji="0" lang="en-US" sz="14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Open windows</a:t>
            </a:r>
          </a:p>
          <a:p>
            <a:pPr>
              <a:lnSpc>
                <a:spcPct val="120000"/>
              </a:lnSpc>
              <a:spcBef>
                <a:spcPts val="0"/>
              </a:spcBef>
              <a:buClrTx/>
              <a:buFont typeface="Arial" panose="020B0604020202020204" pitchFamily="34" charset="0"/>
              <a:buChar char="•"/>
              <a:defRPr/>
            </a:pPr>
            <a:r>
              <a:rPr kumimoji="0" lang="en-US" sz="14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Unlocked windows</a:t>
            </a:r>
          </a:p>
          <a:p>
            <a:pPr>
              <a:lnSpc>
                <a:spcPct val="120000"/>
              </a:lnSpc>
              <a:spcBef>
                <a:spcPts val="0"/>
              </a:spcBef>
              <a:buClrTx/>
              <a:buFont typeface="Arial" panose="020B0604020202020204" pitchFamily="34" charset="0"/>
              <a:buChar char="•"/>
              <a:defRPr/>
            </a:pPr>
            <a:r>
              <a:rPr kumimoji="0" lang="en-US" sz="14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Open </a:t>
            </a:r>
            <a:r>
              <a:rPr kumimoji="0" lang="en-US" sz="1400" b="0" i="0" u="none" strike="noStrike" kern="120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metal</a:t>
            </a:r>
            <a:r>
              <a:rPr kumimoji="0" lang="en-US" sz="1400" b="0" i="0" u="none" strike="noStrike" kern="1200" cap="none" spc="0" normalizeH="0" noProof="0" dirty="0">
                <a:ln>
                  <a:noFill/>
                </a:ln>
                <a:solidFill>
                  <a:prstClr val="black"/>
                </a:solidFill>
                <a:effectLst/>
                <a:uLnTx/>
                <a:uFillTx/>
                <a:latin typeface="Calibri" panose="020F0502020204030204" pitchFamily="34" charset="0"/>
                <a:cs typeface="Calibri" panose="020F0502020204030204" pitchFamily="34" charset="0"/>
              </a:rPr>
              <a:t> shutters</a:t>
            </a:r>
            <a:endParaRPr kumimoji="0" lang="en-US" sz="14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endParaRPr>
          </a:p>
          <a:p>
            <a:pPr>
              <a:lnSpc>
                <a:spcPct val="120000"/>
              </a:lnSpc>
              <a:spcBef>
                <a:spcPts val="0"/>
              </a:spcBef>
              <a:buClrTx/>
              <a:buFont typeface="Arial" panose="020B0604020202020204" pitchFamily="34" charset="0"/>
              <a:buChar char="•"/>
              <a:defRPr/>
            </a:pPr>
            <a:r>
              <a:rPr kumimoji="0" lang="en-US" sz="14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Shutters closed but windows left open</a:t>
            </a:r>
          </a:p>
          <a:p>
            <a:pPr>
              <a:lnSpc>
                <a:spcPct val="120000"/>
              </a:lnSpc>
              <a:spcBef>
                <a:spcPts val="0"/>
              </a:spcBef>
              <a:buClrTx/>
              <a:buFont typeface="Arial" panose="020B0604020202020204" pitchFamily="34" charset="0"/>
              <a:buChar char="•"/>
              <a:defRPr/>
            </a:pPr>
            <a:r>
              <a:rPr kumimoji="0" lang="en-US" sz="14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Valuables left unattended and in plain view inside homes/vehicles</a:t>
            </a:r>
          </a:p>
        </p:txBody>
      </p:sp>
      <p:sp>
        <p:nvSpPr>
          <p:cNvPr id="17" name="Rectangle 16"/>
          <p:cNvSpPr/>
          <p:nvPr/>
        </p:nvSpPr>
        <p:spPr>
          <a:xfrm>
            <a:off x="160808" y="4407976"/>
            <a:ext cx="6681890" cy="2148280"/>
          </a:xfrm>
          <a:prstGeom prst="rect">
            <a:avLst/>
          </a:prstGeom>
          <a:effectLst>
            <a:outerShdw blurRad="50800" dist="12700" dir="2700000" algn="tl" rotWithShape="0">
              <a:prstClr val="black">
                <a:alpha val="40000"/>
              </a:prstClr>
            </a:outerShdw>
          </a:effectLst>
        </p:spPr>
        <p:txBody>
          <a:bodyPr wrap="square">
            <a:spAutoFit/>
          </a:bodyPr>
          <a:lstStyle/>
          <a:p>
            <a:pPr lvl="0">
              <a:lnSpc>
                <a:spcPct val="120000"/>
              </a:lnSpc>
              <a:defRPr/>
            </a:pPr>
            <a:r>
              <a:rPr lang="en-US" b="1" u="sng" dirty="0">
                <a:solidFill>
                  <a:prstClr val="black"/>
                </a:solidFill>
                <a:latin typeface="Calibri" panose="020F0502020204030204" pitchFamily="34" charset="0"/>
                <a:cs typeface="Calibri" panose="020F0502020204030204" pitchFamily="34" charset="0"/>
              </a:rPr>
              <a:t>Recommendations: </a:t>
            </a:r>
          </a:p>
          <a:p>
            <a:pPr marL="285750" indent="-285750">
              <a:buFont typeface="Arial" panose="020B0604020202020204" pitchFamily="34" charset="0"/>
              <a:buChar char="•"/>
            </a:pPr>
            <a:r>
              <a:rPr lang="en-US" sz="1400" dirty="0">
                <a:latin typeface="Calibri" panose="020F0502020204030204" pitchFamily="34" charset="0"/>
                <a:cs typeface="Calibri" panose="020F0502020204030204" pitchFamily="34" charset="0"/>
              </a:rPr>
              <a:t>Lock windows and doors especially at night and when not in the house</a:t>
            </a:r>
          </a:p>
          <a:p>
            <a:pPr marL="285750" indent="-285750">
              <a:buFont typeface="Arial" panose="020B0604020202020204" pitchFamily="34" charset="0"/>
              <a:buChar char="•"/>
            </a:pPr>
            <a:r>
              <a:rPr lang="en-US" sz="1400" dirty="0">
                <a:latin typeface="Calibri" panose="020F0502020204030204" pitchFamily="34" charset="0"/>
                <a:cs typeface="Calibri" panose="020F0502020204030204" pitchFamily="34" charset="0"/>
              </a:rPr>
              <a:t>Arm alarm at night and when not home</a:t>
            </a:r>
          </a:p>
          <a:p>
            <a:pPr marL="742950" lvl="1" indent="-285750">
              <a:buFont typeface="Arial" panose="020B0604020202020204" pitchFamily="34" charset="0"/>
              <a:buChar char="•"/>
            </a:pPr>
            <a:r>
              <a:rPr lang="en-US" sz="1400" dirty="0">
                <a:latin typeface="Calibri" panose="020F0502020204030204" pitchFamily="34" charset="0"/>
                <a:cs typeface="Calibri" panose="020F0502020204030204" pitchFamily="34" charset="0"/>
              </a:rPr>
              <a:t>Homes are required to have either indoor motion sensors in the house or a perimeter alarm on the property and sensor on the entry points (doors and windows)</a:t>
            </a:r>
          </a:p>
          <a:p>
            <a:pPr marL="285750" indent="-285750">
              <a:buFont typeface="Arial" panose="020B0604020202020204" pitchFamily="34" charset="0"/>
              <a:buChar char="•"/>
            </a:pPr>
            <a:r>
              <a:rPr lang="en-US" sz="1400" dirty="0">
                <a:latin typeface="Calibri" panose="020F0502020204030204" pitchFamily="34" charset="0"/>
                <a:cs typeface="Calibri" panose="020F0502020204030204" pitchFamily="34" charset="0"/>
              </a:rPr>
              <a:t>Immediately report alarm problems to Landlord AND NSA Housing Office</a:t>
            </a:r>
          </a:p>
          <a:p>
            <a:pPr marL="285750" indent="-285750">
              <a:buFont typeface="Arial" panose="020B0604020202020204" pitchFamily="34" charset="0"/>
              <a:buChar char="•"/>
            </a:pPr>
            <a:r>
              <a:rPr lang="en-US" sz="1400" dirty="0">
                <a:latin typeface="Calibri" panose="020F0502020204030204" pitchFamily="34" charset="0"/>
                <a:cs typeface="Calibri" panose="020F0502020204030204" pitchFamily="34" charset="0"/>
              </a:rPr>
              <a:t>Ask Landlord to install additional motion sensors, contact sensors, and CCTV</a:t>
            </a:r>
          </a:p>
          <a:p>
            <a:pPr marL="285750" indent="-285750">
              <a:buFont typeface="Arial" panose="020B0604020202020204" pitchFamily="34" charset="0"/>
              <a:buChar char="•"/>
            </a:pPr>
            <a:r>
              <a:rPr lang="en-US" sz="1400" dirty="0">
                <a:latin typeface="Calibri" panose="020F0502020204030204" pitchFamily="34" charset="0"/>
                <a:cs typeface="Calibri" panose="020F0502020204030204" pitchFamily="34" charset="0"/>
              </a:rPr>
              <a:t>Purchase renters insurance</a:t>
            </a:r>
          </a:p>
        </p:txBody>
      </p:sp>
      <p:graphicFrame>
        <p:nvGraphicFramePr>
          <p:cNvPr id="7" name="Chart 6"/>
          <p:cNvGraphicFramePr/>
          <p:nvPr>
            <p:extLst>
              <p:ext uri="{D42A27DB-BD31-4B8C-83A1-F6EECF244321}">
                <p14:modId xmlns:p14="http://schemas.microsoft.com/office/powerpoint/2010/main" val="3113931115"/>
              </p:ext>
            </p:extLst>
          </p:nvPr>
        </p:nvGraphicFramePr>
        <p:xfrm>
          <a:off x="6981419" y="1057901"/>
          <a:ext cx="3365317" cy="3674966"/>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18" name="Chart 17"/>
          <p:cNvGraphicFramePr>
            <a:graphicFrameLocks/>
          </p:cNvGraphicFramePr>
          <p:nvPr>
            <p:extLst>
              <p:ext uri="{D42A27DB-BD31-4B8C-83A1-F6EECF244321}">
                <p14:modId xmlns:p14="http://schemas.microsoft.com/office/powerpoint/2010/main" val="1964890"/>
              </p:ext>
            </p:extLst>
          </p:nvPr>
        </p:nvGraphicFramePr>
        <p:xfrm>
          <a:off x="328713" y="1088344"/>
          <a:ext cx="3862287" cy="3274185"/>
        </p:xfrm>
        <a:graphic>
          <a:graphicData uri="http://schemas.openxmlformats.org/drawingml/2006/chart">
            <c:chart xmlns:c="http://schemas.openxmlformats.org/drawingml/2006/chart" xmlns:r="http://schemas.openxmlformats.org/officeDocument/2006/relationships" r:id="rId7"/>
          </a:graphicData>
        </a:graphic>
      </p:graphicFrame>
      <p:sp>
        <p:nvSpPr>
          <p:cNvPr id="19" name="TextBox 18"/>
          <p:cNvSpPr txBox="1"/>
          <p:nvPr/>
        </p:nvSpPr>
        <p:spPr>
          <a:xfrm>
            <a:off x="11260667" y="6476999"/>
            <a:ext cx="1058333" cy="276999"/>
          </a:xfrm>
          <a:prstGeom prst="rect">
            <a:avLst/>
          </a:prstGeom>
          <a:noFill/>
        </p:spPr>
        <p:txBody>
          <a:bodyPr wrap="square" rtlCol="0">
            <a:spAutoFit/>
          </a:bodyPr>
          <a:lstStyle/>
          <a:p>
            <a:r>
              <a:rPr lang="en-US" sz="1200" dirty="0"/>
              <a:t>v.10/11</a:t>
            </a:r>
          </a:p>
        </p:txBody>
      </p:sp>
    </p:spTree>
    <p:extLst>
      <p:ext uri="{BB962C8B-B14F-4D97-AF65-F5344CB8AC3E}">
        <p14:creationId xmlns:p14="http://schemas.microsoft.com/office/powerpoint/2010/main" val="24864673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logo_mai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76017" y="-26810"/>
            <a:ext cx="1315983" cy="125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4"/>
          <p:cNvSpPr txBox="1">
            <a:spLocks noChangeArrowheads="1"/>
          </p:cNvSpPr>
          <p:nvPr/>
        </p:nvSpPr>
        <p:spPr bwMode="auto">
          <a:xfrm>
            <a:off x="1604682" y="33575"/>
            <a:ext cx="8964706" cy="514945"/>
          </a:xfrm>
          <a:prstGeom prst="rect">
            <a:avLst/>
          </a:prstGeom>
          <a:noFill/>
          <a:ln>
            <a:noFill/>
          </a:ln>
          <a:effectLst>
            <a:outerShdw blurRad="50800" dist="254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200" b="1" i="1">
                <a:solidFill>
                  <a:srgbClr val="002060"/>
                </a:solidFill>
                <a:latin typeface="+mn-lt"/>
                <a:ea typeface="+mj-ea"/>
                <a:cs typeface="+mj-cs"/>
              </a:defRPr>
            </a:lvl1pPr>
            <a:lvl2pPr algn="ctr" rtl="0" eaLnBrk="0" fontAlgn="base" hangingPunct="0">
              <a:spcBef>
                <a:spcPct val="0"/>
              </a:spcBef>
              <a:spcAft>
                <a:spcPct val="0"/>
              </a:spcAft>
              <a:defRPr sz="3200" b="1" i="1">
                <a:solidFill>
                  <a:srgbClr val="002060"/>
                </a:solidFill>
                <a:latin typeface="Arial" charset="0"/>
                <a:cs typeface="Arial" charset="0"/>
              </a:defRPr>
            </a:lvl2pPr>
            <a:lvl3pPr algn="ctr" rtl="0" eaLnBrk="0" fontAlgn="base" hangingPunct="0">
              <a:spcBef>
                <a:spcPct val="0"/>
              </a:spcBef>
              <a:spcAft>
                <a:spcPct val="0"/>
              </a:spcAft>
              <a:defRPr sz="3200" b="1" i="1">
                <a:solidFill>
                  <a:srgbClr val="002060"/>
                </a:solidFill>
                <a:latin typeface="Arial" charset="0"/>
                <a:cs typeface="Arial" charset="0"/>
              </a:defRPr>
            </a:lvl3pPr>
            <a:lvl4pPr algn="ctr" rtl="0" eaLnBrk="0" fontAlgn="base" hangingPunct="0">
              <a:spcBef>
                <a:spcPct val="0"/>
              </a:spcBef>
              <a:spcAft>
                <a:spcPct val="0"/>
              </a:spcAft>
              <a:defRPr sz="3200" b="1" i="1">
                <a:solidFill>
                  <a:srgbClr val="002060"/>
                </a:solidFill>
                <a:latin typeface="Arial" charset="0"/>
                <a:cs typeface="Arial" charset="0"/>
              </a:defRPr>
            </a:lvl4pPr>
            <a:lvl5pPr algn="ctr" rtl="0" eaLnBrk="0" fontAlgn="base" hangingPunct="0">
              <a:spcBef>
                <a:spcPct val="0"/>
              </a:spcBef>
              <a:spcAft>
                <a:spcPct val="0"/>
              </a:spcAft>
              <a:defRPr sz="3200" b="1" i="1">
                <a:solidFill>
                  <a:srgbClr val="002060"/>
                </a:solidFill>
                <a:latin typeface="Arial" charset="0"/>
                <a:cs typeface="Arial" charset="0"/>
              </a:defRPr>
            </a:lvl5pPr>
            <a:lvl6pPr marL="457200" algn="ctr" rtl="0" fontAlgn="base">
              <a:spcBef>
                <a:spcPct val="0"/>
              </a:spcBef>
              <a:spcAft>
                <a:spcPct val="0"/>
              </a:spcAft>
              <a:defRPr sz="3200" b="1" i="1">
                <a:solidFill>
                  <a:schemeClr val="tx2"/>
                </a:solidFill>
                <a:latin typeface="Times New Roman" pitchFamily="18" charset="0"/>
                <a:cs typeface="Arial" charset="0"/>
              </a:defRPr>
            </a:lvl6pPr>
            <a:lvl7pPr marL="914400" algn="ctr" rtl="0" fontAlgn="base">
              <a:spcBef>
                <a:spcPct val="0"/>
              </a:spcBef>
              <a:spcAft>
                <a:spcPct val="0"/>
              </a:spcAft>
              <a:defRPr sz="3200" b="1" i="1">
                <a:solidFill>
                  <a:schemeClr val="tx2"/>
                </a:solidFill>
                <a:latin typeface="Times New Roman" pitchFamily="18" charset="0"/>
                <a:cs typeface="Arial" charset="0"/>
              </a:defRPr>
            </a:lvl7pPr>
            <a:lvl8pPr marL="1371600" algn="ctr" rtl="0" fontAlgn="base">
              <a:spcBef>
                <a:spcPct val="0"/>
              </a:spcBef>
              <a:spcAft>
                <a:spcPct val="0"/>
              </a:spcAft>
              <a:defRPr sz="3200" b="1" i="1">
                <a:solidFill>
                  <a:schemeClr val="tx2"/>
                </a:solidFill>
                <a:latin typeface="Times New Roman" pitchFamily="18" charset="0"/>
                <a:cs typeface="Arial" charset="0"/>
              </a:defRPr>
            </a:lvl8pPr>
            <a:lvl9pPr marL="1828800" algn="ctr" rtl="0" fontAlgn="base">
              <a:spcBef>
                <a:spcPct val="0"/>
              </a:spcBef>
              <a:spcAft>
                <a:spcPct val="0"/>
              </a:spcAft>
              <a:defRPr sz="3200" b="1" i="1">
                <a:solidFill>
                  <a:schemeClr val="tx2"/>
                </a:solidFill>
                <a:latin typeface="Times New Roman" pitchFamily="18" charset="0"/>
                <a:cs typeface="Arial"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3600" b="1" i="1" u="none" strike="noStrike" kern="0" cap="none" spc="0" normalizeH="0" baseline="0" noProof="0" dirty="0">
                <a:ln>
                  <a:noFill/>
                </a:ln>
                <a:solidFill>
                  <a:srgbClr val="000000"/>
                </a:solidFill>
                <a:effectLst/>
                <a:uLnTx/>
                <a:uFillTx/>
                <a:latin typeface="Arial"/>
                <a:ea typeface="+mj-ea"/>
                <a:cs typeface="Arial"/>
              </a:rPr>
              <a:t>NSA Naples Crime Prevention Team</a:t>
            </a:r>
          </a:p>
        </p:txBody>
      </p:sp>
      <p:sp>
        <p:nvSpPr>
          <p:cNvPr id="12" name="Line 33"/>
          <p:cNvSpPr>
            <a:spLocks noChangeShapeType="1"/>
          </p:cNvSpPr>
          <p:nvPr userDrawn="1"/>
        </p:nvSpPr>
        <p:spPr bwMode="auto">
          <a:xfrm>
            <a:off x="5232400" y="6714067"/>
            <a:ext cx="6959600" cy="6614"/>
          </a:xfrm>
          <a:prstGeom prst="line">
            <a:avLst/>
          </a:prstGeom>
          <a:noFill/>
          <a:ln w="28575">
            <a:solidFill>
              <a:srgbClr val="000082"/>
            </a:solidFill>
            <a:round/>
            <a:headEnd/>
            <a:tailEnd/>
          </a:ln>
          <a:effectLst>
            <a:outerShdw blurRad="50800" dist="12700" dir="2700000" algn="tl" rotWithShape="0">
              <a:prstClr val="black">
                <a:alpha val="40000"/>
              </a:prstClr>
            </a:outerShdw>
          </a:effectLst>
          <a:extLst>
            <a:ext uri="{909E8E84-426E-40DD-AFC4-6F175D3DCCD1}">
              <a14:hiddenFill xmlns:a14="http://schemas.microsoft.com/office/drawing/2010/main">
                <a:noFill/>
              </a14:hiddenFill>
            </a:ext>
          </a:extLst>
        </p:spPr>
        <p:txBody>
          <a:bodyPr wrap="square">
            <a:spAutoFit/>
          </a:bodyPr>
          <a:lstStyle/>
          <a:p>
            <a:endParaRPr lang="en-US" sz="1800"/>
          </a:p>
        </p:txBody>
      </p:sp>
      <p:pic>
        <p:nvPicPr>
          <p:cNvPr id="13" name="Picture 12"/>
          <p:cNvPicPr>
            <a:picLocks noChangeAspect="1"/>
          </p:cNvPicPr>
          <p:nvPr/>
        </p:nvPicPr>
        <p:blipFill>
          <a:blip r:embed="rId3"/>
          <a:stretch>
            <a:fillRect/>
          </a:stretch>
        </p:blipFill>
        <p:spPr>
          <a:xfrm>
            <a:off x="2080065" y="538100"/>
            <a:ext cx="8013940" cy="45719"/>
          </a:xfrm>
          <a:prstGeom prst="rect">
            <a:avLst/>
          </a:prstGeom>
          <a:effectLst>
            <a:outerShdw blurRad="50800" dist="25400" dir="2700000" algn="tl" rotWithShape="0">
              <a:prstClr val="black">
                <a:alpha val="40000"/>
              </a:prstClr>
            </a:outerShdw>
          </a:effectLst>
        </p:spPr>
      </p:pic>
      <p:pic>
        <p:nvPicPr>
          <p:cNvPr id="4" name="Picture 3" descr="C:\Users\Oscar.Perez\Desktop\EURAFCENT - 19JUL19.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6689" y="46981"/>
            <a:ext cx="1226892" cy="1103045"/>
          </a:xfrm>
          <a:prstGeom prst="rect">
            <a:avLst/>
          </a:prstGeom>
          <a:noFill/>
          <a:ln>
            <a:noFill/>
          </a:ln>
        </p:spPr>
      </p:pic>
      <p:sp>
        <p:nvSpPr>
          <p:cNvPr id="15" name="Content Placeholder 4"/>
          <p:cNvSpPr txBox="1">
            <a:spLocks/>
          </p:cNvSpPr>
          <p:nvPr/>
        </p:nvSpPr>
        <p:spPr>
          <a:xfrm>
            <a:off x="1030780" y="802351"/>
            <a:ext cx="9992820" cy="2617707"/>
          </a:xfrm>
          <a:prstGeom prst="rect">
            <a:avLst/>
          </a:prstGeom>
          <a:effectLst>
            <a:outerShdw blurRad="50800" dist="12700" dir="2700000" algn="tl" rotWithShape="0">
              <a:prstClr val="black">
                <a:alpha val="40000"/>
              </a:prstClr>
            </a:outerShdw>
          </a:effectLst>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lnSpc>
                <a:spcPct val="120000"/>
              </a:lnSpc>
              <a:spcBef>
                <a:spcPts val="0"/>
              </a:spcBef>
              <a:defRPr/>
            </a:pPr>
            <a:r>
              <a:rPr lang="en-US" b="1" u="sng" dirty="0">
                <a:solidFill>
                  <a:prstClr val="black"/>
                </a:solidFill>
                <a:latin typeface="Calibri" panose="020F0502020204030204" pitchFamily="34" charset="0"/>
                <a:cs typeface="Calibri" panose="020F0502020204030204" pitchFamily="34" charset="0"/>
              </a:rPr>
              <a:t>Crime Prevention Tips:</a:t>
            </a:r>
          </a:p>
          <a:p>
            <a:pPr marL="285750" indent="-285750" algn="l">
              <a:lnSpc>
                <a:spcPct val="120000"/>
              </a:lnSpc>
              <a:spcBef>
                <a:spcPts val="0"/>
              </a:spcBef>
              <a:buClrTx/>
              <a:buFont typeface="Arial" panose="020B0604020202020204" pitchFamily="34" charset="0"/>
              <a:buChar char="•"/>
              <a:defRPr/>
            </a:pPr>
            <a:r>
              <a:rPr lang="en-US" sz="1400" dirty="0">
                <a:solidFill>
                  <a:schemeClr val="tx1"/>
                </a:solidFill>
                <a:latin typeface="Calibri" panose="020F0502020204030204" pitchFamily="34" charset="0"/>
                <a:cs typeface="Calibri" panose="020F0502020204030204" pitchFamily="34" charset="0"/>
              </a:rPr>
              <a:t>Keep valuables and large sums of cash in a safe or the bank</a:t>
            </a:r>
          </a:p>
          <a:p>
            <a:pPr marL="285750" indent="-285750" algn="l">
              <a:lnSpc>
                <a:spcPct val="120000"/>
              </a:lnSpc>
              <a:spcBef>
                <a:spcPts val="0"/>
              </a:spcBef>
              <a:buClrTx/>
              <a:buFont typeface="Arial" panose="020B0604020202020204" pitchFamily="34" charset="0"/>
              <a:buChar char="•"/>
              <a:defRPr/>
            </a:pPr>
            <a:r>
              <a:rPr lang="en-US" sz="1400" dirty="0">
                <a:solidFill>
                  <a:schemeClr val="tx1"/>
                </a:solidFill>
                <a:latin typeface="Calibri" panose="020F0502020204030204" pitchFamily="34" charset="0"/>
                <a:cs typeface="Calibri" panose="020F0502020204030204" pitchFamily="34" charset="0"/>
              </a:rPr>
              <a:t>Keep vehicle keys, wallets, purses, backpacks away from doors &amp; windows</a:t>
            </a:r>
          </a:p>
          <a:p>
            <a:pPr marL="285750" indent="-285750" algn="l">
              <a:lnSpc>
                <a:spcPct val="120000"/>
              </a:lnSpc>
              <a:spcBef>
                <a:spcPts val="0"/>
              </a:spcBef>
              <a:buClrTx/>
              <a:buFont typeface="Arial" panose="020B0604020202020204" pitchFamily="34" charset="0"/>
              <a:buChar char="•"/>
              <a:defRPr/>
            </a:pPr>
            <a:r>
              <a:rPr lang="en-US" sz="1400" dirty="0">
                <a:solidFill>
                  <a:schemeClr val="tx1"/>
                </a:solidFill>
                <a:latin typeface="Calibri" panose="020F0502020204030204" pitchFamily="34" charset="0"/>
                <a:cs typeface="Calibri" panose="020F0502020204030204" pitchFamily="34" charset="0"/>
              </a:rPr>
              <a:t>Set the alarm before leaving </a:t>
            </a:r>
            <a:r>
              <a:rPr lang="en-US" sz="1400" u="sng" dirty="0">
                <a:solidFill>
                  <a:schemeClr val="tx1"/>
                </a:solidFill>
                <a:latin typeface="Calibri" panose="020F0502020204030204" pitchFamily="34" charset="0"/>
                <a:cs typeface="Calibri" panose="020F0502020204030204" pitchFamily="34" charset="0"/>
              </a:rPr>
              <a:t>and</a:t>
            </a:r>
            <a:r>
              <a:rPr lang="en-US" sz="1400" dirty="0">
                <a:solidFill>
                  <a:schemeClr val="tx1"/>
                </a:solidFill>
                <a:latin typeface="Calibri" panose="020F0502020204030204" pitchFamily="34" charset="0"/>
                <a:cs typeface="Calibri" panose="020F0502020204030204" pitchFamily="34" charset="0"/>
              </a:rPr>
              <a:t> before going to bed. Test your alarm system monthly</a:t>
            </a:r>
          </a:p>
          <a:p>
            <a:pPr algn="l">
              <a:lnSpc>
                <a:spcPct val="120000"/>
              </a:lnSpc>
              <a:spcBef>
                <a:spcPts val="0"/>
              </a:spcBef>
              <a:buClrTx/>
              <a:defRPr/>
            </a:pPr>
            <a:r>
              <a:rPr lang="en-US" sz="1400" dirty="0">
                <a:solidFill>
                  <a:srgbClr val="FF0000"/>
                </a:solidFill>
                <a:latin typeface="Calibri" panose="020F0502020204030204" pitchFamily="34" charset="0"/>
                <a:cs typeface="Calibri" panose="020F0502020204030204" pitchFamily="34" charset="0"/>
              </a:rPr>
              <a:t>       Set the alarm and have a neighbor, friend, or the landlord check on your home when you are away</a:t>
            </a:r>
          </a:p>
          <a:p>
            <a:pPr marL="285750" indent="-285750" algn="l">
              <a:lnSpc>
                <a:spcPct val="120000"/>
              </a:lnSpc>
              <a:spcBef>
                <a:spcPts val="0"/>
              </a:spcBef>
              <a:buClrTx/>
              <a:buFont typeface="Arial" panose="020B0604020202020204" pitchFamily="34" charset="0"/>
              <a:buChar char="•"/>
              <a:defRPr/>
            </a:pPr>
            <a:r>
              <a:rPr lang="en-US" sz="1400" dirty="0">
                <a:solidFill>
                  <a:schemeClr val="tx1"/>
                </a:solidFill>
                <a:latin typeface="Calibri" panose="020F0502020204030204" pitchFamily="34" charset="0"/>
                <a:cs typeface="Calibri" panose="020F0502020204030204" pitchFamily="34" charset="0"/>
              </a:rPr>
              <a:t>Ensure doors, windows, and shutters are locked. </a:t>
            </a:r>
          </a:p>
          <a:p>
            <a:pPr marL="285750" indent="-285750" algn="l">
              <a:lnSpc>
                <a:spcPct val="120000"/>
              </a:lnSpc>
              <a:spcBef>
                <a:spcPts val="0"/>
              </a:spcBef>
              <a:buClrTx/>
              <a:buFont typeface="Arial" panose="020B0604020202020204" pitchFamily="34" charset="0"/>
              <a:buChar char="•"/>
              <a:defRPr/>
            </a:pPr>
            <a:r>
              <a:rPr lang="en-US" sz="1400" dirty="0">
                <a:solidFill>
                  <a:schemeClr val="tx1"/>
                </a:solidFill>
                <a:latin typeface="Calibri" panose="020F0502020204030204" pitchFamily="34" charset="0"/>
                <a:cs typeface="Calibri" panose="020F0502020204030204" pitchFamily="34" charset="0"/>
              </a:rPr>
              <a:t>Remove all valuables from vehicles, never leave valuables unattended</a:t>
            </a:r>
          </a:p>
          <a:p>
            <a:pPr marL="285750" indent="-285750" algn="l">
              <a:lnSpc>
                <a:spcPct val="120000"/>
              </a:lnSpc>
              <a:spcBef>
                <a:spcPts val="0"/>
              </a:spcBef>
              <a:buClrTx/>
              <a:buFont typeface="Arial" panose="020B0604020202020204" pitchFamily="34" charset="0"/>
              <a:buChar char="•"/>
              <a:defRPr/>
            </a:pPr>
            <a:r>
              <a:rPr lang="en-US" sz="1400" dirty="0">
                <a:solidFill>
                  <a:schemeClr val="tx1"/>
                </a:solidFill>
                <a:latin typeface="Calibri" panose="020F0502020204030204" pitchFamily="34" charset="0"/>
                <a:cs typeface="Calibri" panose="020F0502020204030204" pitchFamily="34" charset="0"/>
              </a:rPr>
              <a:t>Use only European Standard locks (If not already installed, require landlords to replace skeleton key locks or install secondary devices)</a:t>
            </a:r>
          </a:p>
          <a:p>
            <a:pPr marL="285750" indent="-285750" algn="l">
              <a:lnSpc>
                <a:spcPct val="120000"/>
              </a:lnSpc>
              <a:spcBef>
                <a:spcPts val="0"/>
              </a:spcBef>
              <a:buClrTx/>
              <a:buFont typeface="Arial" panose="020B0604020202020204" pitchFamily="34" charset="0"/>
              <a:buChar char="•"/>
              <a:defRPr/>
            </a:pPr>
            <a:endParaRPr lang="en-US" sz="1600" dirty="0">
              <a:solidFill>
                <a:schemeClr val="tx1"/>
              </a:solidFill>
              <a:latin typeface="Calibri" panose="020F0502020204030204" pitchFamily="34" charset="0"/>
              <a:cs typeface="Calibri" panose="020F0502020204030204" pitchFamily="34" charset="0"/>
            </a:endParaRPr>
          </a:p>
        </p:txBody>
      </p:sp>
      <p:sp>
        <p:nvSpPr>
          <p:cNvPr id="16" name="Content Placeholder 5"/>
          <p:cNvSpPr txBox="1">
            <a:spLocks/>
          </p:cNvSpPr>
          <p:nvPr/>
        </p:nvSpPr>
        <p:spPr>
          <a:xfrm>
            <a:off x="1030780" y="3638590"/>
            <a:ext cx="8012508" cy="2111577"/>
          </a:xfrm>
          <a:prstGeom prst="rect">
            <a:avLst/>
          </a:prstGeom>
          <a:effectLst>
            <a:outerShdw blurRad="50800" dist="12700" dir="2700000" algn="tl" rotWithShape="0">
              <a:prstClr val="black">
                <a:alpha val="40000"/>
              </a:prstClr>
            </a:outerShdw>
          </a:effectLst>
        </p:spPr>
        <p:txBody>
          <a:bodyPr>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nSpc>
                <a:spcPct val="120000"/>
              </a:lnSpc>
              <a:spcBef>
                <a:spcPts val="0"/>
              </a:spcBef>
              <a:buNone/>
              <a:defRPr/>
            </a:pPr>
            <a:r>
              <a:rPr lang="en-US" sz="1600" dirty="0">
                <a:solidFill>
                  <a:srgbClr val="FF0000"/>
                </a:solidFill>
                <a:latin typeface="Calibri" panose="020F0502020204030204" pitchFamily="34" charset="0"/>
                <a:cs typeface="Calibri" panose="020F0502020204030204" pitchFamily="34" charset="0"/>
              </a:rPr>
              <a:t>Know your local address when reporting an emergency!!!</a:t>
            </a:r>
            <a:endParaRPr lang="en-US" sz="1600" dirty="0">
              <a:solidFill>
                <a:prstClr val="black"/>
              </a:solidFill>
              <a:latin typeface="Calibri" panose="020F0502020204030204" pitchFamily="34" charset="0"/>
              <a:cs typeface="Calibri" panose="020F0502020204030204" pitchFamily="34" charset="0"/>
            </a:endParaRPr>
          </a:p>
          <a:p>
            <a:pPr marL="0" lvl="0" indent="0">
              <a:lnSpc>
                <a:spcPct val="120000"/>
              </a:lnSpc>
              <a:spcBef>
                <a:spcPts val="0"/>
              </a:spcBef>
              <a:buClr>
                <a:srgbClr val="5B9BD5"/>
              </a:buClr>
              <a:buNone/>
              <a:defRPr/>
            </a:pPr>
            <a:r>
              <a:rPr lang="en-US" b="1" u="sng" dirty="0">
                <a:solidFill>
                  <a:prstClr val="black"/>
                </a:solidFill>
                <a:latin typeface="Calibri" panose="020F0502020204030204" pitchFamily="34" charset="0"/>
                <a:cs typeface="Calibri" panose="020F0502020204030204" pitchFamily="34" charset="0"/>
              </a:rPr>
              <a:t>Important Numbers:</a:t>
            </a:r>
            <a:r>
              <a:rPr lang="en-US" b="1" dirty="0">
                <a:solidFill>
                  <a:prstClr val="black"/>
                </a:solidFill>
                <a:latin typeface="Calibri" panose="020F0502020204030204" pitchFamily="34" charset="0"/>
                <a:cs typeface="Calibri" panose="020F0502020204030204" pitchFamily="34" charset="0"/>
              </a:rPr>
              <a:t> </a:t>
            </a:r>
          </a:p>
          <a:p>
            <a:pPr>
              <a:lnSpc>
                <a:spcPct val="120000"/>
              </a:lnSpc>
              <a:spcBef>
                <a:spcPts val="0"/>
              </a:spcBef>
              <a:buClrTx/>
              <a:buFont typeface="Arial" panose="020B0604020202020204" pitchFamily="34" charset="0"/>
              <a:buChar char="•"/>
              <a:defRPr/>
            </a:pPr>
            <a:r>
              <a:rPr lang="en-US" sz="1600" dirty="0">
                <a:solidFill>
                  <a:prstClr val="black"/>
                </a:solidFill>
                <a:latin typeface="Calibri" panose="020F0502020204030204" pitchFamily="34" charset="0"/>
                <a:cs typeface="Calibri" panose="020F0502020204030204" pitchFamily="34" charset="0"/>
              </a:rPr>
              <a:t>Italian Emergency Dispatch: 112 (General Emergency) (Dispatchers are bilingual)</a:t>
            </a:r>
          </a:p>
          <a:p>
            <a:pPr lvl="0">
              <a:lnSpc>
                <a:spcPct val="120000"/>
              </a:lnSpc>
              <a:spcBef>
                <a:spcPts val="0"/>
              </a:spcBef>
              <a:buClrTx/>
              <a:buFont typeface="Arial" panose="020B0604020202020204" pitchFamily="34" charset="0"/>
              <a:buChar char="•"/>
              <a:defRPr/>
            </a:pPr>
            <a:r>
              <a:rPr lang="en-US" sz="1600" dirty="0">
                <a:solidFill>
                  <a:prstClr val="black"/>
                </a:solidFill>
                <a:latin typeface="Calibri" panose="020F0502020204030204" pitchFamily="34" charset="0"/>
                <a:cs typeface="Calibri" panose="020F0502020204030204" pitchFamily="34" charset="0"/>
              </a:rPr>
              <a:t>NSA Naples Local Emergency Dispatch: +39-081-568-4911</a:t>
            </a:r>
          </a:p>
          <a:p>
            <a:pPr>
              <a:lnSpc>
                <a:spcPct val="120000"/>
              </a:lnSpc>
              <a:spcBef>
                <a:spcPts val="0"/>
              </a:spcBef>
              <a:buClrTx/>
              <a:buFont typeface="Arial" panose="020B0604020202020204" pitchFamily="34" charset="0"/>
              <a:buChar char="•"/>
              <a:defRPr/>
            </a:pPr>
            <a:r>
              <a:rPr lang="en-US" sz="1600" dirty="0">
                <a:solidFill>
                  <a:prstClr val="black"/>
                </a:solidFill>
                <a:latin typeface="Calibri" panose="020F0502020204030204" pitchFamily="34" charset="0"/>
                <a:cs typeface="Calibri" panose="020F0502020204030204" pitchFamily="34" charset="0"/>
              </a:rPr>
              <a:t>NSA Naples Non-Emergency Phone Line: +39-081-568-5638</a:t>
            </a:r>
          </a:p>
          <a:p>
            <a:pPr marL="0" indent="0">
              <a:lnSpc>
                <a:spcPct val="120000"/>
              </a:lnSpc>
              <a:spcBef>
                <a:spcPts val="0"/>
              </a:spcBef>
              <a:buClr>
                <a:srgbClr val="5B9BD5"/>
              </a:buClr>
              <a:buNone/>
              <a:defRPr/>
            </a:pPr>
            <a:r>
              <a:rPr lang="en-US" sz="1600" dirty="0">
                <a:solidFill>
                  <a:srgbClr val="FF0000"/>
                </a:solidFill>
                <a:latin typeface="Calibri" panose="020F0502020204030204" pitchFamily="34" charset="0"/>
                <a:cs typeface="Calibri" panose="020F0502020204030204" pitchFamily="34" charset="0"/>
              </a:rPr>
              <a:t>Immediately call Italian Emergency Dispatch (112) for off-base Crimes-In-Progress</a:t>
            </a:r>
          </a:p>
          <a:p>
            <a:pPr>
              <a:lnSpc>
                <a:spcPct val="120000"/>
              </a:lnSpc>
              <a:spcBef>
                <a:spcPts val="600"/>
              </a:spcBef>
              <a:buClrTx/>
              <a:buFont typeface="Arial" panose="020B0604020202020204" pitchFamily="34" charset="0"/>
              <a:buChar char="•"/>
              <a:defRPr/>
            </a:pPr>
            <a:r>
              <a:rPr lang="en-US" sz="1600" dirty="0">
                <a:solidFill>
                  <a:prstClr val="black"/>
                </a:solidFill>
                <a:latin typeface="Calibri" panose="020F0502020204030204" pitchFamily="34" charset="0"/>
                <a:cs typeface="Calibri" panose="020F0502020204030204" pitchFamily="34" charset="0"/>
              </a:rPr>
              <a:t>NSA Naples Security Local National Liaisons (India-7) will take initial report and assist in completing a “denouncement” with local Polizia or </a:t>
            </a:r>
            <a:r>
              <a:rPr lang="en-US" sz="1600" dirty="0" err="1">
                <a:solidFill>
                  <a:prstClr val="black"/>
                </a:solidFill>
                <a:latin typeface="Calibri" panose="020F0502020204030204" pitchFamily="34" charset="0"/>
                <a:cs typeface="Calibri" panose="020F0502020204030204" pitchFamily="34" charset="0"/>
              </a:rPr>
              <a:t>Carabinieri</a:t>
            </a:r>
            <a:r>
              <a:rPr lang="en-US" sz="1600" dirty="0">
                <a:solidFill>
                  <a:prstClr val="black"/>
                </a:solidFill>
                <a:latin typeface="Calibri" panose="020F0502020204030204" pitchFamily="34" charset="0"/>
                <a:cs typeface="Calibri" panose="020F0502020204030204" pitchFamily="34" charset="0"/>
              </a:rPr>
              <a:t> (required for insurance)</a:t>
            </a:r>
          </a:p>
          <a:p>
            <a:pPr>
              <a:lnSpc>
                <a:spcPct val="120000"/>
              </a:lnSpc>
              <a:spcBef>
                <a:spcPts val="0"/>
              </a:spcBef>
              <a:buClr>
                <a:srgbClr val="5B9BD5"/>
              </a:buClr>
              <a:buFont typeface="Arial" panose="020B0604020202020204" pitchFamily="34" charset="0"/>
              <a:buChar char="•"/>
              <a:defRPr/>
            </a:pPr>
            <a:endParaRPr lang="en-US" sz="1600" dirty="0">
              <a:solidFill>
                <a:srgbClr val="FF0000"/>
              </a:solidFill>
              <a:latin typeface="Calibri" panose="020F0502020204030204" pitchFamily="34" charset="0"/>
              <a:cs typeface="Calibri" panose="020F0502020204030204" pitchFamily="34" charset="0"/>
            </a:endParaRPr>
          </a:p>
          <a:p>
            <a:pPr marL="0" indent="0">
              <a:lnSpc>
                <a:spcPct val="120000"/>
              </a:lnSpc>
              <a:spcBef>
                <a:spcPts val="0"/>
              </a:spcBef>
              <a:buClr>
                <a:srgbClr val="5B9BD5"/>
              </a:buClr>
              <a:buNone/>
              <a:defRPr/>
            </a:pPr>
            <a:endParaRPr lang="en-US" sz="1600" dirty="0">
              <a:solidFill>
                <a:srgbClr val="FF0000"/>
              </a:solidFill>
              <a:latin typeface="Calibri" panose="020F0502020204030204" pitchFamily="34" charset="0"/>
              <a:cs typeface="Calibri" panose="020F0502020204030204" pitchFamily="34" charset="0"/>
            </a:endParaRPr>
          </a:p>
          <a:p>
            <a:pPr>
              <a:lnSpc>
                <a:spcPct val="120000"/>
              </a:lnSpc>
              <a:spcBef>
                <a:spcPts val="0"/>
              </a:spcBef>
              <a:buClr>
                <a:srgbClr val="5B9BD5"/>
              </a:buClr>
              <a:buFont typeface="Arial" panose="020B0604020202020204" pitchFamily="34" charset="0"/>
              <a:buChar char="•"/>
              <a:defRPr/>
            </a:pPr>
            <a:endParaRPr lang="en-US" sz="1600" dirty="0">
              <a:solidFill>
                <a:srgbClr val="FF0000"/>
              </a:solidFill>
              <a:latin typeface="Calibri" panose="020F0502020204030204" pitchFamily="34" charset="0"/>
              <a:cs typeface="Calibri" panose="020F0502020204030204" pitchFamily="34" charset="0"/>
            </a:endParaRPr>
          </a:p>
          <a:p>
            <a:pPr marL="0" indent="0">
              <a:lnSpc>
                <a:spcPct val="120000"/>
              </a:lnSpc>
              <a:spcBef>
                <a:spcPts val="0"/>
              </a:spcBef>
              <a:buClr>
                <a:srgbClr val="5B9BD5"/>
              </a:buClr>
              <a:buNone/>
              <a:defRPr/>
            </a:pPr>
            <a:endParaRPr lang="en-US" sz="1600" dirty="0">
              <a:solidFill>
                <a:srgbClr val="FF0000"/>
              </a:solidFill>
              <a:latin typeface="Calibri" panose="020F0502020204030204" pitchFamily="34" charset="0"/>
              <a:cs typeface="Calibri" panose="020F0502020204030204" pitchFamily="34" charset="0"/>
            </a:endParaRPr>
          </a:p>
          <a:p>
            <a:pPr>
              <a:lnSpc>
                <a:spcPct val="120000"/>
              </a:lnSpc>
              <a:spcBef>
                <a:spcPts val="0"/>
              </a:spcBef>
              <a:buClr>
                <a:srgbClr val="5B9BD5"/>
              </a:buClr>
              <a:buFont typeface="Arial" panose="020B0604020202020204" pitchFamily="34" charset="0"/>
              <a:buChar char="•"/>
              <a:defRPr/>
            </a:pPr>
            <a:endParaRPr lang="en-US" sz="1600" dirty="0">
              <a:solidFill>
                <a:srgbClr val="FF0000"/>
              </a:solidFill>
              <a:latin typeface="Calibri" panose="020F0502020204030204" pitchFamily="34" charset="0"/>
              <a:cs typeface="Calibri" panose="020F0502020204030204" pitchFamily="34" charset="0"/>
            </a:endParaRPr>
          </a:p>
        </p:txBody>
      </p:sp>
      <p:sp>
        <p:nvSpPr>
          <p:cNvPr id="9" name="TextBox 8"/>
          <p:cNvSpPr txBox="1"/>
          <p:nvPr/>
        </p:nvSpPr>
        <p:spPr>
          <a:xfrm>
            <a:off x="11260667" y="6476999"/>
            <a:ext cx="1058333" cy="276999"/>
          </a:xfrm>
          <a:prstGeom prst="rect">
            <a:avLst/>
          </a:prstGeom>
          <a:noFill/>
        </p:spPr>
        <p:txBody>
          <a:bodyPr wrap="square" rtlCol="0">
            <a:spAutoFit/>
          </a:bodyPr>
          <a:lstStyle/>
          <a:p>
            <a:r>
              <a:rPr lang="en-US" sz="1200" dirty="0"/>
              <a:t>v.10/11</a:t>
            </a:r>
          </a:p>
        </p:txBody>
      </p:sp>
    </p:spTree>
    <p:extLst>
      <p:ext uri="{BB962C8B-B14F-4D97-AF65-F5344CB8AC3E}">
        <p14:creationId xmlns:p14="http://schemas.microsoft.com/office/powerpoint/2010/main" val="20076989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Line 33"/>
          <p:cNvSpPr>
            <a:spLocks noChangeShapeType="1"/>
          </p:cNvSpPr>
          <p:nvPr userDrawn="1"/>
        </p:nvSpPr>
        <p:spPr bwMode="auto">
          <a:xfrm>
            <a:off x="5232400" y="6714067"/>
            <a:ext cx="6959600" cy="6614"/>
          </a:xfrm>
          <a:prstGeom prst="line">
            <a:avLst/>
          </a:prstGeom>
          <a:noFill/>
          <a:ln w="28575">
            <a:solidFill>
              <a:srgbClr val="000082"/>
            </a:solidFill>
            <a:round/>
            <a:headEnd/>
            <a:tailEnd/>
          </a:ln>
          <a:extLst>
            <a:ext uri="{909E8E84-426E-40DD-AFC4-6F175D3DCCD1}">
              <a14:hiddenFill xmlns:a14="http://schemas.microsoft.com/office/drawing/2010/main">
                <a:noFill/>
              </a14:hiddenFill>
            </a:ext>
          </a:extLst>
        </p:spPr>
        <p:txBody>
          <a:bodyPr wrap="square">
            <a:spAutoFit/>
          </a:bodyPr>
          <a:lstStyle/>
          <a:p>
            <a:endParaRPr lang="en-US" sz="1800"/>
          </a:p>
        </p:txBody>
      </p:sp>
      <p:graphicFrame>
        <p:nvGraphicFramePr>
          <p:cNvPr id="15" name="Chart 14"/>
          <p:cNvGraphicFramePr/>
          <p:nvPr>
            <p:extLst>
              <p:ext uri="{D42A27DB-BD31-4B8C-83A1-F6EECF244321}">
                <p14:modId xmlns:p14="http://schemas.microsoft.com/office/powerpoint/2010/main" val="2302678663"/>
              </p:ext>
            </p:extLst>
          </p:nvPr>
        </p:nvGraphicFramePr>
        <p:xfrm>
          <a:off x="-15435" y="992161"/>
          <a:ext cx="10892501" cy="5081910"/>
        </p:xfrm>
        <a:graphic>
          <a:graphicData uri="http://schemas.openxmlformats.org/drawingml/2006/chart">
            <c:chart xmlns:c="http://schemas.openxmlformats.org/drawingml/2006/chart" xmlns:r="http://schemas.openxmlformats.org/officeDocument/2006/relationships" r:id="rId2"/>
          </a:graphicData>
        </a:graphic>
      </p:graphicFrame>
      <p:sp>
        <p:nvSpPr>
          <p:cNvPr id="10" name="TextBox 9"/>
          <p:cNvSpPr txBox="1"/>
          <p:nvPr/>
        </p:nvSpPr>
        <p:spPr>
          <a:xfrm>
            <a:off x="906507" y="968636"/>
            <a:ext cx="3902560" cy="523220"/>
          </a:xfrm>
          <a:prstGeom prst="rect">
            <a:avLst/>
          </a:prstGeom>
          <a:noFill/>
          <a:effectLst>
            <a:outerShdw blurRad="50800" dist="12700" dir="2700000" algn="tl" rotWithShape="0">
              <a:prstClr val="black">
                <a:alpha val="40000"/>
              </a:prstClr>
            </a:outerShdw>
          </a:effectLst>
        </p:spPr>
        <p:txBody>
          <a:bodyPr wrap="square" rtlCol="0">
            <a:spAutoFit/>
          </a:bodyPr>
          <a:lstStyle/>
          <a:p>
            <a:pPr algn="ctr"/>
            <a:r>
              <a:rPr lang="en-US" sz="1400" dirty="0"/>
              <a:t>US and some JFC NATO affiliated Households Leased through NSA Naples Housing Office</a:t>
            </a:r>
          </a:p>
        </p:txBody>
      </p:sp>
      <p:sp>
        <p:nvSpPr>
          <p:cNvPr id="11" name="TextBox 10"/>
          <p:cNvSpPr txBox="1"/>
          <p:nvPr/>
        </p:nvSpPr>
        <p:spPr>
          <a:xfrm>
            <a:off x="188950" y="5707558"/>
            <a:ext cx="4616171" cy="769441"/>
          </a:xfrm>
          <a:prstGeom prst="rect">
            <a:avLst/>
          </a:prstGeom>
          <a:noFill/>
          <a:effectLst/>
        </p:spPr>
        <p:txBody>
          <a:bodyPr wrap="square" rtlCol="0">
            <a:spAutoFit/>
          </a:bodyPr>
          <a:lstStyle/>
          <a:p>
            <a:r>
              <a:rPr lang="en-US" sz="1100" dirty="0"/>
              <a:t>Sources: </a:t>
            </a:r>
          </a:p>
          <a:p>
            <a:r>
              <a:rPr lang="en-US" sz="1100" dirty="0"/>
              <a:t>-NSA Housing Resident List (SEP 2023)</a:t>
            </a:r>
          </a:p>
          <a:p>
            <a:r>
              <a:rPr lang="en-US" sz="1100" dirty="0"/>
              <a:t>-NSA Security/I-7 Desk Journal Reports for CY23</a:t>
            </a:r>
          </a:p>
          <a:p>
            <a:r>
              <a:rPr lang="en-US" sz="1100" dirty="0"/>
              <a:t>-JFC Naples Provost Marshal Report CY23</a:t>
            </a:r>
          </a:p>
        </p:txBody>
      </p:sp>
      <p:sp>
        <p:nvSpPr>
          <p:cNvPr id="19" name="Rectangle 4"/>
          <p:cNvSpPr txBox="1">
            <a:spLocks noChangeArrowheads="1"/>
          </p:cNvSpPr>
          <p:nvPr/>
        </p:nvSpPr>
        <p:spPr bwMode="auto">
          <a:xfrm>
            <a:off x="1604682" y="33575"/>
            <a:ext cx="8964706" cy="514945"/>
          </a:xfrm>
          <a:prstGeom prst="rect">
            <a:avLst/>
          </a:prstGeom>
          <a:noFill/>
          <a:ln>
            <a:noFill/>
          </a:ln>
          <a:effectLst>
            <a:outerShdw blurRad="50800" dist="254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200" b="1" i="1">
                <a:solidFill>
                  <a:srgbClr val="002060"/>
                </a:solidFill>
                <a:latin typeface="+mn-lt"/>
                <a:ea typeface="+mj-ea"/>
                <a:cs typeface="+mj-cs"/>
              </a:defRPr>
            </a:lvl1pPr>
            <a:lvl2pPr algn="ctr" rtl="0" eaLnBrk="0" fontAlgn="base" hangingPunct="0">
              <a:spcBef>
                <a:spcPct val="0"/>
              </a:spcBef>
              <a:spcAft>
                <a:spcPct val="0"/>
              </a:spcAft>
              <a:defRPr sz="3200" b="1" i="1">
                <a:solidFill>
                  <a:srgbClr val="002060"/>
                </a:solidFill>
                <a:latin typeface="Arial" charset="0"/>
                <a:cs typeface="Arial" charset="0"/>
              </a:defRPr>
            </a:lvl2pPr>
            <a:lvl3pPr algn="ctr" rtl="0" eaLnBrk="0" fontAlgn="base" hangingPunct="0">
              <a:spcBef>
                <a:spcPct val="0"/>
              </a:spcBef>
              <a:spcAft>
                <a:spcPct val="0"/>
              </a:spcAft>
              <a:defRPr sz="3200" b="1" i="1">
                <a:solidFill>
                  <a:srgbClr val="002060"/>
                </a:solidFill>
                <a:latin typeface="Arial" charset="0"/>
                <a:cs typeface="Arial" charset="0"/>
              </a:defRPr>
            </a:lvl3pPr>
            <a:lvl4pPr algn="ctr" rtl="0" eaLnBrk="0" fontAlgn="base" hangingPunct="0">
              <a:spcBef>
                <a:spcPct val="0"/>
              </a:spcBef>
              <a:spcAft>
                <a:spcPct val="0"/>
              </a:spcAft>
              <a:defRPr sz="3200" b="1" i="1">
                <a:solidFill>
                  <a:srgbClr val="002060"/>
                </a:solidFill>
                <a:latin typeface="Arial" charset="0"/>
                <a:cs typeface="Arial" charset="0"/>
              </a:defRPr>
            </a:lvl4pPr>
            <a:lvl5pPr algn="ctr" rtl="0" eaLnBrk="0" fontAlgn="base" hangingPunct="0">
              <a:spcBef>
                <a:spcPct val="0"/>
              </a:spcBef>
              <a:spcAft>
                <a:spcPct val="0"/>
              </a:spcAft>
              <a:defRPr sz="3200" b="1" i="1">
                <a:solidFill>
                  <a:srgbClr val="002060"/>
                </a:solidFill>
                <a:latin typeface="Arial" charset="0"/>
                <a:cs typeface="Arial" charset="0"/>
              </a:defRPr>
            </a:lvl5pPr>
            <a:lvl6pPr marL="457200" algn="ctr" rtl="0" fontAlgn="base">
              <a:spcBef>
                <a:spcPct val="0"/>
              </a:spcBef>
              <a:spcAft>
                <a:spcPct val="0"/>
              </a:spcAft>
              <a:defRPr sz="3200" b="1" i="1">
                <a:solidFill>
                  <a:schemeClr val="tx2"/>
                </a:solidFill>
                <a:latin typeface="Times New Roman" pitchFamily="18" charset="0"/>
                <a:cs typeface="Arial" charset="0"/>
              </a:defRPr>
            </a:lvl6pPr>
            <a:lvl7pPr marL="914400" algn="ctr" rtl="0" fontAlgn="base">
              <a:spcBef>
                <a:spcPct val="0"/>
              </a:spcBef>
              <a:spcAft>
                <a:spcPct val="0"/>
              </a:spcAft>
              <a:defRPr sz="3200" b="1" i="1">
                <a:solidFill>
                  <a:schemeClr val="tx2"/>
                </a:solidFill>
                <a:latin typeface="Times New Roman" pitchFamily="18" charset="0"/>
                <a:cs typeface="Arial" charset="0"/>
              </a:defRPr>
            </a:lvl7pPr>
            <a:lvl8pPr marL="1371600" algn="ctr" rtl="0" fontAlgn="base">
              <a:spcBef>
                <a:spcPct val="0"/>
              </a:spcBef>
              <a:spcAft>
                <a:spcPct val="0"/>
              </a:spcAft>
              <a:defRPr sz="3200" b="1" i="1">
                <a:solidFill>
                  <a:schemeClr val="tx2"/>
                </a:solidFill>
                <a:latin typeface="Times New Roman" pitchFamily="18" charset="0"/>
                <a:cs typeface="Arial" charset="0"/>
              </a:defRPr>
            </a:lvl8pPr>
            <a:lvl9pPr marL="1828800" algn="ctr" rtl="0" fontAlgn="base">
              <a:spcBef>
                <a:spcPct val="0"/>
              </a:spcBef>
              <a:spcAft>
                <a:spcPct val="0"/>
              </a:spcAft>
              <a:defRPr sz="3200" b="1" i="1">
                <a:solidFill>
                  <a:schemeClr val="tx2"/>
                </a:solidFill>
                <a:latin typeface="Times New Roman" pitchFamily="18" charset="0"/>
                <a:cs typeface="Arial"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3600" b="1" i="1" u="none" strike="noStrike" kern="0" cap="none" spc="0" normalizeH="0" baseline="0" noProof="0" dirty="0">
                <a:ln>
                  <a:noFill/>
                </a:ln>
                <a:solidFill>
                  <a:srgbClr val="000000"/>
                </a:solidFill>
                <a:effectLst/>
                <a:uLnTx/>
                <a:uFillTx/>
                <a:latin typeface="Arial"/>
                <a:ea typeface="+mj-ea"/>
                <a:cs typeface="Arial"/>
              </a:rPr>
              <a:t>NSA Naples Crime Prevention Team</a:t>
            </a:r>
          </a:p>
        </p:txBody>
      </p:sp>
      <p:pic>
        <p:nvPicPr>
          <p:cNvPr id="20" name="Picture 19"/>
          <p:cNvPicPr>
            <a:picLocks noChangeAspect="1"/>
          </p:cNvPicPr>
          <p:nvPr/>
        </p:nvPicPr>
        <p:blipFill>
          <a:blip r:embed="rId3"/>
          <a:stretch>
            <a:fillRect/>
          </a:stretch>
        </p:blipFill>
        <p:spPr>
          <a:xfrm>
            <a:off x="2080065" y="538100"/>
            <a:ext cx="8013940" cy="45719"/>
          </a:xfrm>
          <a:prstGeom prst="rect">
            <a:avLst/>
          </a:prstGeom>
          <a:effectLst>
            <a:outerShdw blurRad="50800" dist="25400" dir="2700000" algn="tl" rotWithShape="0">
              <a:prstClr val="black">
                <a:alpha val="40000"/>
              </a:prstClr>
            </a:outerShdw>
          </a:effectLst>
        </p:spPr>
      </p:pic>
      <p:sp>
        <p:nvSpPr>
          <p:cNvPr id="21" name="Rectangle 4"/>
          <p:cNvSpPr txBox="1">
            <a:spLocks noChangeArrowheads="1"/>
          </p:cNvSpPr>
          <p:nvPr/>
        </p:nvSpPr>
        <p:spPr bwMode="auto">
          <a:xfrm>
            <a:off x="3730509" y="368717"/>
            <a:ext cx="4866062" cy="894942"/>
          </a:xfrm>
          <a:prstGeom prst="rect">
            <a:avLst/>
          </a:prstGeom>
          <a:noFill/>
          <a:ln>
            <a:noFill/>
          </a:ln>
          <a:effectLst>
            <a:outerShdw blurRad="50800" dist="254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200" b="1" i="1">
                <a:solidFill>
                  <a:srgbClr val="002060"/>
                </a:solidFill>
                <a:latin typeface="+mn-lt"/>
                <a:ea typeface="+mj-ea"/>
                <a:cs typeface="+mj-cs"/>
              </a:defRPr>
            </a:lvl1pPr>
            <a:lvl2pPr algn="ctr" rtl="0" eaLnBrk="0" fontAlgn="base" hangingPunct="0">
              <a:spcBef>
                <a:spcPct val="0"/>
              </a:spcBef>
              <a:spcAft>
                <a:spcPct val="0"/>
              </a:spcAft>
              <a:defRPr sz="3200" b="1" i="1">
                <a:solidFill>
                  <a:srgbClr val="002060"/>
                </a:solidFill>
                <a:latin typeface="Arial" charset="0"/>
                <a:cs typeface="Arial" charset="0"/>
              </a:defRPr>
            </a:lvl2pPr>
            <a:lvl3pPr algn="ctr" rtl="0" eaLnBrk="0" fontAlgn="base" hangingPunct="0">
              <a:spcBef>
                <a:spcPct val="0"/>
              </a:spcBef>
              <a:spcAft>
                <a:spcPct val="0"/>
              </a:spcAft>
              <a:defRPr sz="3200" b="1" i="1">
                <a:solidFill>
                  <a:srgbClr val="002060"/>
                </a:solidFill>
                <a:latin typeface="Arial" charset="0"/>
                <a:cs typeface="Arial" charset="0"/>
              </a:defRPr>
            </a:lvl3pPr>
            <a:lvl4pPr algn="ctr" rtl="0" eaLnBrk="0" fontAlgn="base" hangingPunct="0">
              <a:spcBef>
                <a:spcPct val="0"/>
              </a:spcBef>
              <a:spcAft>
                <a:spcPct val="0"/>
              </a:spcAft>
              <a:defRPr sz="3200" b="1" i="1">
                <a:solidFill>
                  <a:srgbClr val="002060"/>
                </a:solidFill>
                <a:latin typeface="Arial" charset="0"/>
                <a:cs typeface="Arial" charset="0"/>
              </a:defRPr>
            </a:lvl4pPr>
            <a:lvl5pPr algn="ctr" rtl="0" eaLnBrk="0" fontAlgn="base" hangingPunct="0">
              <a:spcBef>
                <a:spcPct val="0"/>
              </a:spcBef>
              <a:spcAft>
                <a:spcPct val="0"/>
              </a:spcAft>
              <a:defRPr sz="3200" b="1" i="1">
                <a:solidFill>
                  <a:srgbClr val="002060"/>
                </a:solidFill>
                <a:latin typeface="Arial" charset="0"/>
                <a:cs typeface="Arial" charset="0"/>
              </a:defRPr>
            </a:lvl5pPr>
            <a:lvl6pPr marL="457200" algn="ctr" rtl="0" fontAlgn="base">
              <a:spcBef>
                <a:spcPct val="0"/>
              </a:spcBef>
              <a:spcAft>
                <a:spcPct val="0"/>
              </a:spcAft>
              <a:defRPr sz="3200" b="1" i="1">
                <a:solidFill>
                  <a:schemeClr val="tx2"/>
                </a:solidFill>
                <a:latin typeface="Times New Roman" pitchFamily="18" charset="0"/>
                <a:cs typeface="Arial" charset="0"/>
              </a:defRPr>
            </a:lvl6pPr>
            <a:lvl7pPr marL="914400" algn="ctr" rtl="0" fontAlgn="base">
              <a:spcBef>
                <a:spcPct val="0"/>
              </a:spcBef>
              <a:spcAft>
                <a:spcPct val="0"/>
              </a:spcAft>
              <a:defRPr sz="3200" b="1" i="1">
                <a:solidFill>
                  <a:schemeClr val="tx2"/>
                </a:solidFill>
                <a:latin typeface="Times New Roman" pitchFamily="18" charset="0"/>
                <a:cs typeface="Arial" charset="0"/>
              </a:defRPr>
            </a:lvl7pPr>
            <a:lvl8pPr marL="1371600" algn="ctr" rtl="0" fontAlgn="base">
              <a:spcBef>
                <a:spcPct val="0"/>
              </a:spcBef>
              <a:spcAft>
                <a:spcPct val="0"/>
              </a:spcAft>
              <a:defRPr sz="3200" b="1" i="1">
                <a:solidFill>
                  <a:schemeClr val="tx2"/>
                </a:solidFill>
                <a:latin typeface="Times New Roman" pitchFamily="18" charset="0"/>
                <a:cs typeface="Arial" charset="0"/>
              </a:defRPr>
            </a:lvl8pPr>
            <a:lvl9pPr marL="1828800" algn="ctr" rtl="0" fontAlgn="base">
              <a:spcBef>
                <a:spcPct val="0"/>
              </a:spcBef>
              <a:spcAft>
                <a:spcPct val="0"/>
              </a:spcAft>
              <a:defRPr sz="3200" b="1" i="1">
                <a:solidFill>
                  <a:schemeClr val="tx2"/>
                </a:solidFill>
                <a:latin typeface="Times New Roman" pitchFamily="18" charset="0"/>
                <a:cs typeface="Arial"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altLang="en-US" sz="2400" kern="0" noProof="0" dirty="0">
                <a:solidFill>
                  <a:srgbClr val="000000"/>
                </a:solidFill>
                <a:latin typeface="Arial"/>
                <a:cs typeface="Arial"/>
              </a:rPr>
              <a:t>CY23 Reported Home Break-Ins</a:t>
            </a:r>
            <a:endParaRPr kumimoji="0" lang="en-US" altLang="en-US" sz="3600" b="1" i="1" u="none" strike="noStrike" kern="0" cap="none" spc="0" normalizeH="0" baseline="0" noProof="0" dirty="0">
              <a:ln>
                <a:noFill/>
              </a:ln>
              <a:solidFill>
                <a:srgbClr val="000000"/>
              </a:solidFill>
              <a:effectLst/>
              <a:uLnTx/>
              <a:uFillTx/>
              <a:latin typeface="Arial"/>
              <a:ea typeface="+mj-ea"/>
              <a:cs typeface="Arial"/>
            </a:endParaRPr>
          </a:p>
        </p:txBody>
      </p:sp>
      <p:sp>
        <p:nvSpPr>
          <p:cNvPr id="14" name="TextBox 13"/>
          <p:cNvSpPr txBox="1"/>
          <p:nvPr/>
        </p:nvSpPr>
        <p:spPr>
          <a:xfrm>
            <a:off x="1939018" y="2765312"/>
            <a:ext cx="1791491" cy="307777"/>
          </a:xfrm>
          <a:prstGeom prst="rect">
            <a:avLst/>
          </a:prstGeom>
          <a:noFill/>
          <a:effectLst>
            <a:outerShdw blurRad="50800" dist="12700" dir="2700000" algn="tl" rotWithShape="0">
              <a:prstClr val="black">
                <a:alpha val="40000"/>
              </a:prstClr>
            </a:outerShdw>
          </a:effectLst>
        </p:spPr>
        <p:txBody>
          <a:bodyPr wrap="square" rtlCol="0">
            <a:spAutoFit/>
          </a:bodyPr>
          <a:lstStyle/>
          <a:p>
            <a:r>
              <a:rPr lang="en-US" sz="1400" dirty="0"/>
              <a:t>No Reported Crimes</a:t>
            </a:r>
            <a:endParaRPr lang="en-US" dirty="0"/>
          </a:p>
        </p:txBody>
      </p:sp>
      <p:sp>
        <p:nvSpPr>
          <p:cNvPr id="13" name="TextBox 12"/>
          <p:cNvSpPr txBox="1"/>
          <p:nvPr/>
        </p:nvSpPr>
        <p:spPr>
          <a:xfrm>
            <a:off x="11260667" y="6476999"/>
            <a:ext cx="1058333" cy="276999"/>
          </a:xfrm>
          <a:prstGeom prst="rect">
            <a:avLst/>
          </a:prstGeom>
          <a:noFill/>
        </p:spPr>
        <p:txBody>
          <a:bodyPr wrap="square" rtlCol="0">
            <a:spAutoFit/>
          </a:bodyPr>
          <a:lstStyle/>
          <a:p>
            <a:r>
              <a:rPr lang="en-US" sz="1200" dirty="0"/>
              <a:t>v.10/11</a:t>
            </a:r>
          </a:p>
        </p:txBody>
      </p:sp>
      <mc:AlternateContent xmlns:mc="http://schemas.openxmlformats.org/markup-compatibility/2006" xmlns:cx1="http://schemas.microsoft.com/office/drawing/2015/9/8/chartex">
        <mc:Choice Requires="cx1">
          <p:graphicFrame>
            <p:nvGraphicFramePr>
              <p:cNvPr id="16" name="Chart 15"/>
              <p:cNvGraphicFramePr/>
              <p:nvPr>
                <p:extLst>
                  <p:ext uri="{D42A27DB-BD31-4B8C-83A1-F6EECF244321}">
                    <p14:modId xmlns:p14="http://schemas.microsoft.com/office/powerpoint/2010/main" val="1027128914"/>
                  </p:ext>
                </p:extLst>
              </p:nvPr>
            </p:nvGraphicFramePr>
            <p:xfrm>
              <a:off x="7954859" y="1287184"/>
              <a:ext cx="3305808" cy="2588651"/>
            </p:xfrm>
            <a:graphic>
              <a:graphicData uri="http://schemas.microsoft.com/office/drawing/2014/chartex">
                <cx:chart xmlns:cx="http://schemas.microsoft.com/office/drawing/2014/chartex" xmlns:r="http://schemas.openxmlformats.org/officeDocument/2006/relationships" r:id="rId4"/>
              </a:graphicData>
            </a:graphic>
          </p:graphicFrame>
        </mc:Choice>
        <mc:Fallback xmlns="">
          <p:pic>
            <p:nvPicPr>
              <p:cNvPr id="16" name="Chart 15"/>
              <p:cNvPicPr>
                <a:picLocks noGrp="1" noRot="1" noChangeAspect="1" noMove="1" noResize="1" noEditPoints="1" noAdjustHandles="1" noChangeArrowheads="1" noChangeShapeType="1"/>
              </p:cNvPicPr>
              <p:nvPr/>
            </p:nvPicPr>
            <p:blipFill>
              <a:blip r:embed="rId5"/>
              <a:stretch>
                <a:fillRect/>
              </a:stretch>
            </p:blipFill>
            <p:spPr>
              <a:xfrm>
                <a:off x="7954859" y="1287184"/>
                <a:ext cx="3305808" cy="2588651"/>
              </a:xfrm>
              <a:prstGeom prst="rect">
                <a:avLst/>
              </a:prstGeom>
            </p:spPr>
          </p:pic>
        </mc:Fallback>
      </mc:AlternateContent>
      <p:sp>
        <p:nvSpPr>
          <p:cNvPr id="17" name="TextBox 16"/>
          <p:cNvSpPr txBox="1"/>
          <p:nvPr/>
        </p:nvSpPr>
        <p:spPr>
          <a:xfrm>
            <a:off x="6793642" y="5771625"/>
            <a:ext cx="4083424" cy="769441"/>
          </a:xfrm>
          <a:prstGeom prst="rect">
            <a:avLst/>
          </a:prstGeom>
          <a:noFill/>
          <a:effectLst/>
        </p:spPr>
        <p:txBody>
          <a:bodyPr wrap="square" rtlCol="0">
            <a:spAutoFit/>
          </a:bodyPr>
          <a:lstStyle/>
          <a:p>
            <a:r>
              <a:rPr lang="en-US" sz="1100" dirty="0"/>
              <a:t>Sources: </a:t>
            </a:r>
          </a:p>
          <a:p>
            <a:r>
              <a:rPr lang="en-US" sz="1100" dirty="0"/>
              <a:t>-NSA Security/I-7 Desk Journal/Monthly Reports for CY 2022</a:t>
            </a:r>
          </a:p>
          <a:p>
            <a:r>
              <a:rPr lang="en-US" sz="1100" dirty="0"/>
              <a:t>-FBI Crime/Law Enforcement Stats</a:t>
            </a:r>
          </a:p>
          <a:p>
            <a:r>
              <a:rPr lang="en-US" sz="1100" dirty="0"/>
              <a:t>-Il sole 24 ore - </a:t>
            </a:r>
            <a:r>
              <a:rPr lang="en-US" sz="1100" dirty="0" err="1"/>
              <a:t>Indice</a:t>
            </a:r>
            <a:r>
              <a:rPr lang="en-US" sz="1100" dirty="0"/>
              <a:t>-Della </a:t>
            </a:r>
            <a:r>
              <a:rPr lang="en-US" sz="1100" dirty="0" err="1"/>
              <a:t>Criminalita</a:t>
            </a:r>
            <a:endParaRPr lang="en-US" sz="1100" dirty="0"/>
          </a:p>
        </p:txBody>
      </p:sp>
    </p:spTree>
    <p:extLst>
      <p:ext uri="{BB962C8B-B14F-4D97-AF65-F5344CB8AC3E}">
        <p14:creationId xmlns:p14="http://schemas.microsoft.com/office/powerpoint/2010/main" val="20374611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logo_mai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76017" y="-26810"/>
            <a:ext cx="1315983" cy="125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4"/>
          <p:cNvSpPr txBox="1">
            <a:spLocks noChangeArrowheads="1"/>
          </p:cNvSpPr>
          <p:nvPr/>
        </p:nvSpPr>
        <p:spPr bwMode="auto">
          <a:xfrm>
            <a:off x="1604682" y="33575"/>
            <a:ext cx="8964706" cy="5149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200" b="1" i="1">
                <a:solidFill>
                  <a:srgbClr val="002060"/>
                </a:solidFill>
                <a:latin typeface="+mn-lt"/>
                <a:ea typeface="+mj-ea"/>
                <a:cs typeface="+mj-cs"/>
              </a:defRPr>
            </a:lvl1pPr>
            <a:lvl2pPr algn="ctr" rtl="0" eaLnBrk="0" fontAlgn="base" hangingPunct="0">
              <a:spcBef>
                <a:spcPct val="0"/>
              </a:spcBef>
              <a:spcAft>
                <a:spcPct val="0"/>
              </a:spcAft>
              <a:defRPr sz="3200" b="1" i="1">
                <a:solidFill>
                  <a:srgbClr val="002060"/>
                </a:solidFill>
                <a:latin typeface="Arial" charset="0"/>
                <a:cs typeface="Arial" charset="0"/>
              </a:defRPr>
            </a:lvl2pPr>
            <a:lvl3pPr algn="ctr" rtl="0" eaLnBrk="0" fontAlgn="base" hangingPunct="0">
              <a:spcBef>
                <a:spcPct val="0"/>
              </a:spcBef>
              <a:spcAft>
                <a:spcPct val="0"/>
              </a:spcAft>
              <a:defRPr sz="3200" b="1" i="1">
                <a:solidFill>
                  <a:srgbClr val="002060"/>
                </a:solidFill>
                <a:latin typeface="Arial" charset="0"/>
                <a:cs typeface="Arial" charset="0"/>
              </a:defRPr>
            </a:lvl3pPr>
            <a:lvl4pPr algn="ctr" rtl="0" eaLnBrk="0" fontAlgn="base" hangingPunct="0">
              <a:spcBef>
                <a:spcPct val="0"/>
              </a:spcBef>
              <a:spcAft>
                <a:spcPct val="0"/>
              </a:spcAft>
              <a:defRPr sz="3200" b="1" i="1">
                <a:solidFill>
                  <a:srgbClr val="002060"/>
                </a:solidFill>
                <a:latin typeface="Arial" charset="0"/>
                <a:cs typeface="Arial" charset="0"/>
              </a:defRPr>
            </a:lvl4pPr>
            <a:lvl5pPr algn="ctr" rtl="0" eaLnBrk="0" fontAlgn="base" hangingPunct="0">
              <a:spcBef>
                <a:spcPct val="0"/>
              </a:spcBef>
              <a:spcAft>
                <a:spcPct val="0"/>
              </a:spcAft>
              <a:defRPr sz="3200" b="1" i="1">
                <a:solidFill>
                  <a:srgbClr val="002060"/>
                </a:solidFill>
                <a:latin typeface="Arial" charset="0"/>
                <a:cs typeface="Arial" charset="0"/>
              </a:defRPr>
            </a:lvl5pPr>
            <a:lvl6pPr marL="457200" algn="ctr" rtl="0" fontAlgn="base">
              <a:spcBef>
                <a:spcPct val="0"/>
              </a:spcBef>
              <a:spcAft>
                <a:spcPct val="0"/>
              </a:spcAft>
              <a:defRPr sz="3200" b="1" i="1">
                <a:solidFill>
                  <a:schemeClr val="tx2"/>
                </a:solidFill>
                <a:latin typeface="Times New Roman" pitchFamily="18" charset="0"/>
                <a:cs typeface="Arial" charset="0"/>
              </a:defRPr>
            </a:lvl6pPr>
            <a:lvl7pPr marL="914400" algn="ctr" rtl="0" fontAlgn="base">
              <a:spcBef>
                <a:spcPct val="0"/>
              </a:spcBef>
              <a:spcAft>
                <a:spcPct val="0"/>
              </a:spcAft>
              <a:defRPr sz="3200" b="1" i="1">
                <a:solidFill>
                  <a:schemeClr val="tx2"/>
                </a:solidFill>
                <a:latin typeface="Times New Roman" pitchFamily="18" charset="0"/>
                <a:cs typeface="Arial" charset="0"/>
              </a:defRPr>
            </a:lvl7pPr>
            <a:lvl8pPr marL="1371600" algn="ctr" rtl="0" fontAlgn="base">
              <a:spcBef>
                <a:spcPct val="0"/>
              </a:spcBef>
              <a:spcAft>
                <a:spcPct val="0"/>
              </a:spcAft>
              <a:defRPr sz="3200" b="1" i="1">
                <a:solidFill>
                  <a:schemeClr val="tx2"/>
                </a:solidFill>
                <a:latin typeface="Times New Roman" pitchFamily="18" charset="0"/>
                <a:cs typeface="Arial" charset="0"/>
              </a:defRPr>
            </a:lvl8pPr>
            <a:lvl9pPr marL="1828800" algn="ctr" rtl="0" fontAlgn="base">
              <a:spcBef>
                <a:spcPct val="0"/>
              </a:spcBef>
              <a:spcAft>
                <a:spcPct val="0"/>
              </a:spcAft>
              <a:defRPr sz="3200" b="1" i="1">
                <a:solidFill>
                  <a:schemeClr val="tx2"/>
                </a:solidFill>
                <a:latin typeface="Times New Roman" pitchFamily="18" charset="0"/>
                <a:cs typeface="Arial"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3600" b="1" i="1" u="none" strike="noStrike" kern="0" cap="none" spc="0" normalizeH="0" baseline="0" noProof="0" dirty="0">
                <a:ln>
                  <a:noFill/>
                </a:ln>
                <a:solidFill>
                  <a:srgbClr val="000000"/>
                </a:solidFill>
                <a:effectLst/>
                <a:uLnTx/>
                <a:uFillTx/>
                <a:latin typeface="Arial"/>
                <a:ea typeface="+mj-ea"/>
                <a:cs typeface="Arial"/>
              </a:rPr>
              <a:t>NSA Naples Crime Prevention Team</a:t>
            </a:r>
          </a:p>
        </p:txBody>
      </p:sp>
      <p:pic>
        <p:nvPicPr>
          <p:cNvPr id="13" name="Picture 12"/>
          <p:cNvPicPr>
            <a:picLocks noChangeAspect="1"/>
          </p:cNvPicPr>
          <p:nvPr/>
        </p:nvPicPr>
        <p:blipFill>
          <a:blip r:embed="rId3"/>
          <a:stretch>
            <a:fillRect/>
          </a:stretch>
        </p:blipFill>
        <p:spPr>
          <a:xfrm>
            <a:off x="2080065" y="538100"/>
            <a:ext cx="8013940" cy="45719"/>
          </a:xfrm>
          <a:prstGeom prst="rect">
            <a:avLst/>
          </a:prstGeom>
        </p:spPr>
      </p:pic>
      <p:pic>
        <p:nvPicPr>
          <p:cNvPr id="4" name="Picture 3" descr="C:\Users\Oscar.Perez\Desktop\EURAFCENT - 19JUL19.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6689" y="46981"/>
            <a:ext cx="1226892" cy="1103045"/>
          </a:xfrm>
          <a:prstGeom prst="rect">
            <a:avLst/>
          </a:prstGeom>
          <a:noFill/>
          <a:ln>
            <a:noFill/>
          </a:ln>
        </p:spPr>
      </p:pic>
      <p:sp>
        <p:nvSpPr>
          <p:cNvPr id="18" name="Content Placeholder 5"/>
          <p:cNvSpPr txBox="1">
            <a:spLocks/>
          </p:cNvSpPr>
          <p:nvPr/>
        </p:nvSpPr>
        <p:spPr>
          <a:xfrm>
            <a:off x="640135" y="674702"/>
            <a:ext cx="9696851" cy="5707974"/>
          </a:xfrm>
          <a:prstGeom prst="rect">
            <a:avLst/>
          </a:prstGeom>
          <a:effectLst>
            <a:outerShdw blurRad="50800" dist="12700" dir="2700000" algn="tl" rotWithShape="0">
              <a:prstClr val="black">
                <a:alpha val="40000"/>
              </a:prstClr>
            </a:outerShdw>
          </a:effectLst>
        </p:spPr>
        <p:txBody>
          <a:bodyPr>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ctr">
              <a:lnSpc>
                <a:spcPct val="120000"/>
              </a:lnSpc>
              <a:spcBef>
                <a:spcPts val="0"/>
              </a:spcBef>
              <a:buFont typeface="Wingdings 3" charset="2"/>
              <a:buNone/>
              <a:defRPr/>
            </a:pPr>
            <a:r>
              <a:rPr lang="en-US" b="1" u="sng" dirty="0">
                <a:solidFill>
                  <a:prstClr val="black"/>
                </a:solidFill>
                <a:latin typeface="Calibri" panose="020F0502020204030204" pitchFamily="34" charset="0"/>
                <a:cs typeface="Calibri" panose="020F0502020204030204" pitchFamily="34" charset="0"/>
              </a:rPr>
              <a:t>Crime-In-Progress (Can/Can’t)</a:t>
            </a:r>
          </a:p>
          <a:p>
            <a:pPr>
              <a:lnSpc>
                <a:spcPct val="120000"/>
              </a:lnSpc>
              <a:spcBef>
                <a:spcPts val="600"/>
              </a:spcBef>
              <a:buFont typeface="Arial" panose="020B0604020202020204" pitchFamily="34" charset="0"/>
              <a:buChar char="•"/>
              <a:defRPr/>
            </a:pPr>
            <a:r>
              <a:rPr lang="en-US" sz="1600" b="1" u="sng" dirty="0">
                <a:solidFill>
                  <a:prstClr val="black"/>
                </a:solidFill>
                <a:latin typeface="Calibri" panose="020F0502020204030204" pitchFamily="34" charset="0"/>
                <a:cs typeface="Calibri" panose="020F0502020204030204" pitchFamily="34" charset="0"/>
              </a:rPr>
              <a:t>Call</a:t>
            </a:r>
            <a:r>
              <a:rPr lang="en-US" sz="1600" dirty="0">
                <a:solidFill>
                  <a:prstClr val="black"/>
                </a:solidFill>
                <a:latin typeface="Calibri" panose="020F0502020204030204" pitchFamily="34" charset="0"/>
                <a:cs typeface="Calibri" panose="020F0502020204030204" pitchFamily="34" charset="0"/>
              </a:rPr>
              <a:t> Italian Emergency Dispatch and/or NSA Naples Local Emergency Dispatch Center</a:t>
            </a:r>
          </a:p>
          <a:p>
            <a:pPr>
              <a:lnSpc>
                <a:spcPct val="120000"/>
              </a:lnSpc>
              <a:spcBef>
                <a:spcPts val="600"/>
              </a:spcBef>
              <a:buFont typeface="Arial" panose="020B0604020202020204" pitchFamily="34" charset="0"/>
              <a:buChar char="•"/>
              <a:defRPr/>
            </a:pPr>
            <a:r>
              <a:rPr lang="en-US" sz="1600" b="1" u="sng" dirty="0">
                <a:solidFill>
                  <a:prstClr val="black"/>
                </a:solidFill>
                <a:latin typeface="Calibri" panose="020F0502020204030204" pitchFamily="34" charset="0"/>
                <a:cs typeface="Calibri" panose="020F0502020204030204" pitchFamily="34" charset="0"/>
              </a:rPr>
              <a:t>You can</a:t>
            </a:r>
            <a:r>
              <a:rPr lang="en-US" sz="1600" dirty="0">
                <a:solidFill>
                  <a:prstClr val="black"/>
                </a:solidFill>
                <a:latin typeface="Calibri" panose="020F0502020204030204" pitchFamily="34" charset="0"/>
                <a:cs typeface="Calibri" panose="020F0502020204030204" pitchFamily="34" charset="0"/>
              </a:rPr>
              <a:t> protect your property </a:t>
            </a:r>
            <a:r>
              <a:rPr lang="en-US" sz="1600" b="1" dirty="0">
                <a:solidFill>
                  <a:prstClr val="black"/>
                </a:solidFill>
                <a:latin typeface="Calibri" panose="020F0502020204030204" pitchFamily="34" charset="0"/>
                <a:cs typeface="Calibri" panose="020F0502020204030204" pitchFamily="34" charset="0"/>
              </a:rPr>
              <a:t>(to an extent) </a:t>
            </a:r>
          </a:p>
          <a:p>
            <a:pPr lvl="1">
              <a:spcBef>
                <a:spcPts val="600"/>
              </a:spcBef>
            </a:pPr>
            <a:r>
              <a:rPr lang="en-US" b="1" dirty="0">
                <a:solidFill>
                  <a:prstClr val="black"/>
                </a:solidFill>
                <a:latin typeface="Calibri" panose="020F0502020204030204" pitchFamily="34" charset="0"/>
                <a:cs typeface="Calibri" panose="020F0502020204030204" pitchFamily="34" charset="0"/>
              </a:rPr>
              <a:t>Article 52 of the Italian Penal/Criminal Code:  “Legitimate defense includes the defense [of] oneself or others, in progress of, or imminent danger to life, health, physical integrity of property, so long as the defense is proportionate to the offense.  </a:t>
            </a:r>
            <a:r>
              <a:rPr lang="en-US" b="1" dirty="0">
                <a:solidFill>
                  <a:schemeClr val="tx1"/>
                </a:solidFill>
                <a:latin typeface="Calibri" panose="020F0502020204030204" pitchFamily="34" charset="0"/>
                <a:cs typeface="Calibri" panose="020F0502020204030204" pitchFamily="34" charset="0"/>
              </a:rPr>
              <a:t>Person is not punishable of committing the crime, for having been forced by the need to defend one's own or another's right against the present danger of an unjust offense, provided that the defense is proportionate to the offense.”</a:t>
            </a:r>
            <a:endParaRPr lang="en-US" b="1" dirty="0">
              <a:solidFill>
                <a:prstClr val="black"/>
              </a:solidFill>
              <a:latin typeface="Calibri" panose="020F0502020204030204" pitchFamily="34" charset="0"/>
              <a:cs typeface="Calibri" panose="020F0502020204030204" pitchFamily="34" charset="0"/>
            </a:endParaRPr>
          </a:p>
          <a:p>
            <a:pPr>
              <a:lnSpc>
                <a:spcPct val="120000"/>
              </a:lnSpc>
              <a:spcBef>
                <a:spcPts val="600"/>
              </a:spcBef>
              <a:buClr>
                <a:srgbClr val="FF0000"/>
              </a:buClr>
              <a:buFont typeface="Wingdings" panose="05000000000000000000" pitchFamily="2" charset="2"/>
              <a:buChar char="v"/>
              <a:defRPr/>
            </a:pPr>
            <a:r>
              <a:rPr lang="en-US" sz="1600" b="1" u="sng" dirty="0">
                <a:solidFill>
                  <a:prstClr val="black"/>
                </a:solidFill>
                <a:latin typeface="Calibri" panose="020F0502020204030204" pitchFamily="34" charset="0"/>
                <a:cs typeface="Calibri" panose="020F0502020204030204" pitchFamily="34" charset="0"/>
              </a:rPr>
              <a:t>You can not</a:t>
            </a:r>
            <a:r>
              <a:rPr lang="en-US" sz="1600" b="1" dirty="0">
                <a:solidFill>
                  <a:prstClr val="black"/>
                </a:solidFill>
                <a:latin typeface="Calibri" panose="020F0502020204030204" pitchFamily="34" charset="0"/>
                <a:cs typeface="Calibri" panose="020F0502020204030204" pitchFamily="34" charset="0"/>
              </a:rPr>
              <a:t> </a:t>
            </a:r>
            <a:r>
              <a:rPr lang="en-US" sz="1600" dirty="0">
                <a:solidFill>
                  <a:prstClr val="black"/>
                </a:solidFill>
                <a:latin typeface="Calibri" panose="020F0502020204030204" pitchFamily="34" charset="0"/>
                <a:cs typeface="Calibri" panose="020F0502020204030204" pitchFamily="34" charset="0"/>
              </a:rPr>
              <a:t>inflict bodily harm to an offender if the criminal conduct stops.  Example:  Person steals your wallet and runs.  You can chase the offender and attempt to take your wallet back.  If they drop your wallet, you cannot engage further.  If a threat of violence exists, proportionate self-defense is allowed.  </a:t>
            </a:r>
            <a:r>
              <a:rPr lang="en-US" sz="1600" b="1" dirty="0">
                <a:solidFill>
                  <a:prstClr val="black"/>
                </a:solidFill>
                <a:latin typeface="Calibri" panose="020F0502020204030204" pitchFamily="34" charset="0"/>
                <a:cs typeface="Calibri" panose="020F0502020204030204" pitchFamily="34" charset="0"/>
              </a:rPr>
              <a:t>NOTE</a:t>
            </a:r>
            <a:r>
              <a:rPr lang="en-US" sz="1600" dirty="0">
                <a:solidFill>
                  <a:prstClr val="black"/>
                </a:solidFill>
                <a:latin typeface="Calibri" panose="020F0502020204030204" pitchFamily="34" charset="0"/>
                <a:cs typeface="Calibri" panose="020F0502020204030204" pitchFamily="34" charset="0"/>
              </a:rPr>
              <a:t>: </a:t>
            </a:r>
            <a:r>
              <a:rPr lang="en-US" sz="1600" b="1" dirty="0">
                <a:solidFill>
                  <a:prstClr val="black"/>
                </a:solidFill>
                <a:latin typeface="Calibri" panose="020F0502020204030204" pitchFamily="34" charset="0"/>
                <a:cs typeface="Calibri" panose="020F0502020204030204" pitchFamily="34" charset="0"/>
              </a:rPr>
              <a:t> </a:t>
            </a:r>
            <a:r>
              <a:rPr lang="en-US" sz="1600" dirty="0">
                <a:solidFill>
                  <a:prstClr val="black"/>
                </a:solidFill>
                <a:latin typeface="Calibri" panose="020F0502020204030204" pitchFamily="34" charset="0"/>
                <a:cs typeface="Calibri" panose="020F0502020204030204" pitchFamily="34" charset="0"/>
              </a:rPr>
              <a:t>In any self-defense case in Italy, the local Prosecutor will automatically open a criminal proceeding to verify whether all requirements set by the law on self-defense were met, or exceeded.</a:t>
            </a:r>
          </a:p>
          <a:p>
            <a:pPr marL="0" indent="0" algn="ctr">
              <a:lnSpc>
                <a:spcPct val="120000"/>
              </a:lnSpc>
              <a:spcBef>
                <a:spcPts val="600"/>
              </a:spcBef>
              <a:buFont typeface="Wingdings 3" charset="2"/>
              <a:buNone/>
              <a:defRPr/>
            </a:pPr>
            <a:r>
              <a:rPr lang="en-US" sz="1600" b="1" u="sng" dirty="0">
                <a:solidFill>
                  <a:prstClr val="black"/>
                </a:solidFill>
                <a:latin typeface="Calibri" panose="020F0502020204030204" pitchFamily="34" charset="0"/>
                <a:cs typeface="Calibri" panose="020F0502020204030204" pitchFamily="34" charset="0"/>
              </a:rPr>
              <a:t>After a Crime Takes Place</a:t>
            </a:r>
          </a:p>
          <a:p>
            <a:pPr>
              <a:lnSpc>
                <a:spcPct val="120000"/>
              </a:lnSpc>
              <a:spcBef>
                <a:spcPts val="600"/>
              </a:spcBef>
              <a:buClrTx/>
              <a:buFont typeface="Arial" panose="020B0604020202020204" pitchFamily="34" charset="0"/>
              <a:buChar char="•"/>
              <a:defRPr/>
            </a:pPr>
            <a:r>
              <a:rPr lang="en-US" sz="1600" dirty="0">
                <a:solidFill>
                  <a:prstClr val="black"/>
                </a:solidFill>
                <a:latin typeface="Calibri" panose="020F0502020204030204" pitchFamily="34" charset="0"/>
                <a:cs typeface="Calibri" panose="020F0502020204030204" pitchFamily="34" charset="0"/>
              </a:rPr>
              <a:t>Report the crime to NSA Naples Local Emergency Dispatch Center by calling +39-081-568-4911</a:t>
            </a:r>
          </a:p>
          <a:p>
            <a:pPr>
              <a:lnSpc>
                <a:spcPct val="120000"/>
              </a:lnSpc>
              <a:spcBef>
                <a:spcPts val="600"/>
              </a:spcBef>
              <a:buClrTx/>
              <a:buFont typeface="Arial" panose="020B0604020202020204" pitchFamily="34" charset="0"/>
              <a:buChar char="•"/>
              <a:defRPr/>
            </a:pPr>
            <a:r>
              <a:rPr lang="en-US" sz="1600" dirty="0">
                <a:solidFill>
                  <a:prstClr val="black"/>
                </a:solidFill>
                <a:latin typeface="Calibri" panose="020F0502020204030204" pitchFamily="34" charset="0"/>
                <a:cs typeface="Calibri" panose="020F0502020204030204" pitchFamily="34" charset="0"/>
              </a:rPr>
              <a:t>NSA Security Local National Liaisons (India-7) will take initial report and assist in completing a “denouncement” with local </a:t>
            </a:r>
            <a:r>
              <a:rPr lang="en-US" sz="1600" dirty="0" err="1">
                <a:solidFill>
                  <a:prstClr val="black"/>
                </a:solidFill>
                <a:latin typeface="Calibri" panose="020F0502020204030204" pitchFamily="34" charset="0"/>
                <a:cs typeface="Calibri" panose="020F0502020204030204" pitchFamily="34" charset="0"/>
              </a:rPr>
              <a:t>Polizia</a:t>
            </a:r>
            <a:r>
              <a:rPr lang="en-US" sz="1600" dirty="0">
                <a:solidFill>
                  <a:prstClr val="black"/>
                </a:solidFill>
                <a:latin typeface="Calibri" panose="020F0502020204030204" pitchFamily="34" charset="0"/>
                <a:cs typeface="Calibri" panose="020F0502020204030204" pitchFamily="34" charset="0"/>
              </a:rPr>
              <a:t> or </a:t>
            </a:r>
            <a:r>
              <a:rPr lang="en-US" sz="1600" dirty="0" err="1">
                <a:solidFill>
                  <a:prstClr val="black"/>
                </a:solidFill>
                <a:latin typeface="Calibri" panose="020F0502020204030204" pitchFamily="34" charset="0"/>
                <a:cs typeface="Calibri" panose="020F0502020204030204" pitchFamily="34" charset="0"/>
              </a:rPr>
              <a:t>Carabinieri</a:t>
            </a:r>
            <a:r>
              <a:rPr lang="en-US" sz="1600" dirty="0">
                <a:solidFill>
                  <a:prstClr val="black"/>
                </a:solidFill>
                <a:latin typeface="Calibri" panose="020F0502020204030204" pitchFamily="34" charset="0"/>
                <a:cs typeface="Calibri" panose="020F0502020204030204" pitchFamily="34" charset="0"/>
              </a:rPr>
              <a:t> (required for insurance)</a:t>
            </a:r>
          </a:p>
          <a:p>
            <a:pPr>
              <a:lnSpc>
                <a:spcPct val="120000"/>
              </a:lnSpc>
              <a:spcBef>
                <a:spcPts val="600"/>
              </a:spcBef>
              <a:buClrTx/>
              <a:buFont typeface="Arial" panose="020B0604020202020204" pitchFamily="34" charset="0"/>
              <a:buChar char="•"/>
              <a:defRPr/>
            </a:pPr>
            <a:r>
              <a:rPr lang="en-US" sz="1600" dirty="0">
                <a:solidFill>
                  <a:prstClr val="black"/>
                </a:solidFill>
                <a:latin typeface="Calibri" panose="020F0502020204030204" pitchFamily="34" charset="0"/>
                <a:cs typeface="Calibri" panose="020F0502020204030204" pitchFamily="34" charset="0"/>
              </a:rPr>
              <a:t>Off-installation investigations can be lengthy and are completed by the </a:t>
            </a:r>
            <a:r>
              <a:rPr lang="en-US" sz="1600" dirty="0" err="1">
                <a:solidFill>
                  <a:prstClr val="black"/>
                </a:solidFill>
                <a:latin typeface="Calibri" panose="020F0502020204030204" pitchFamily="34" charset="0"/>
                <a:cs typeface="Calibri" panose="020F0502020204030204" pitchFamily="34" charset="0"/>
              </a:rPr>
              <a:t>Polizia</a:t>
            </a:r>
            <a:r>
              <a:rPr lang="en-US" sz="1600" dirty="0">
                <a:solidFill>
                  <a:prstClr val="black"/>
                </a:solidFill>
                <a:latin typeface="Calibri" panose="020F0502020204030204" pitchFamily="34" charset="0"/>
                <a:cs typeface="Calibri" panose="020F0502020204030204" pitchFamily="34" charset="0"/>
              </a:rPr>
              <a:t> or </a:t>
            </a:r>
            <a:r>
              <a:rPr lang="en-US" sz="1600" dirty="0" err="1">
                <a:solidFill>
                  <a:prstClr val="black"/>
                </a:solidFill>
                <a:latin typeface="Calibri" panose="020F0502020204030204" pitchFamily="34" charset="0"/>
                <a:cs typeface="Calibri" panose="020F0502020204030204" pitchFamily="34" charset="0"/>
              </a:rPr>
              <a:t>Carabinieri</a:t>
            </a:r>
            <a:r>
              <a:rPr lang="en-US" sz="1600" dirty="0">
                <a:solidFill>
                  <a:prstClr val="black"/>
                </a:solidFill>
                <a:latin typeface="Calibri" panose="020F0502020204030204" pitchFamily="34" charset="0"/>
                <a:cs typeface="Calibri" panose="020F0502020204030204" pitchFamily="34" charset="0"/>
              </a:rPr>
              <a:t>  </a:t>
            </a:r>
          </a:p>
          <a:p>
            <a:pPr marL="0" indent="0">
              <a:lnSpc>
                <a:spcPct val="120000"/>
              </a:lnSpc>
              <a:spcBef>
                <a:spcPts val="0"/>
              </a:spcBef>
              <a:buFont typeface="Wingdings 3" charset="2"/>
              <a:buNone/>
              <a:defRPr/>
            </a:pPr>
            <a:endParaRPr lang="en-US" sz="1400" dirty="0">
              <a:solidFill>
                <a:prstClr val="black"/>
              </a:solidFill>
              <a:latin typeface="Calibri" panose="020F0502020204030204" pitchFamily="34" charset="0"/>
              <a:cs typeface="Calibri" panose="020F0502020204030204" pitchFamily="34" charset="0"/>
            </a:endParaRPr>
          </a:p>
        </p:txBody>
      </p:sp>
      <p:sp>
        <p:nvSpPr>
          <p:cNvPr id="7" name="TextBox 6"/>
          <p:cNvSpPr txBox="1"/>
          <p:nvPr/>
        </p:nvSpPr>
        <p:spPr>
          <a:xfrm>
            <a:off x="11260667" y="6476999"/>
            <a:ext cx="1058333" cy="276999"/>
          </a:xfrm>
          <a:prstGeom prst="rect">
            <a:avLst/>
          </a:prstGeom>
          <a:noFill/>
        </p:spPr>
        <p:txBody>
          <a:bodyPr wrap="square" rtlCol="0">
            <a:spAutoFit/>
          </a:bodyPr>
          <a:lstStyle/>
          <a:p>
            <a:r>
              <a:rPr lang="en-US" sz="1200"/>
              <a:t>v.10/11</a:t>
            </a:r>
            <a:endParaRPr lang="en-US" sz="1200" dirty="0"/>
          </a:p>
        </p:txBody>
      </p:sp>
    </p:spTree>
    <p:extLst>
      <p:ext uri="{BB962C8B-B14F-4D97-AF65-F5344CB8AC3E}">
        <p14:creationId xmlns:p14="http://schemas.microsoft.com/office/powerpoint/2010/main" val="1684109853"/>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840153aa-df87-41e1-af4d-9e9c2d7fe509">
      <Terms xmlns="http://schemas.microsoft.com/office/infopath/2007/PartnerControls"/>
    </lcf76f155ced4ddcb4097134ff3c332f>
    <Notes xmlns="840153aa-df87-41e1-af4d-9e9c2d7fe509" xsi:nil="true"/>
    <TaxCatchAll xmlns="34541ff9-a37a-43af-a039-5095a8c185e8"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6DC97621621AF44B94E0BBD6B6E7844" ma:contentTypeVersion="15" ma:contentTypeDescription="Create a new document." ma:contentTypeScope="" ma:versionID="c89b4c344f58bfaecdb0537518e33f23">
  <xsd:schema xmlns:xsd="http://www.w3.org/2001/XMLSchema" xmlns:xs="http://www.w3.org/2001/XMLSchema" xmlns:p="http://schemas.microsoft.com/office/2006/metadata/properties" xmlns:ns2="840153aa-df87-41e1-af4d-9e9c2d7fe509" xmlns:ns3="34541ff9-a37a-43af-a039-5095a8c185e8" targetNamespace="http://schemas.microsoft.com/office/2006/metadata/properties" ma:root="true" ma:fieldsID="0508651cfbecf55301da174cf9b4ed81" ns2:_="" ns3:_="">
    <xsd:import namespace="840153aa-df87-41e1-af4d-9e9c2d7fe509"/>
    <xsd:import namespace="34541ff9-a37a-43af-a039-5095a8c185e8"/>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LengthInSeconds" minOccurs="0"/>
                <xsd:element ref="ns3:SharedWithUsers" minOccurs="0"/>
                <xsd:element ref="ns3:SharedWithDetails" minOccurs="0"/>
                <xsd:element ref="ns2:MediaServiceDateTaken" minOccurs="0"/>
                <xsd:element ref="ns2:lcf76f155ced4ddcb4097134ff3c332f" minOccurs="0"/>
                <xsd:element ref="ns3:TaxCatchAll" minOccurs="0"/>
                <xsd:element ref="ns2:Not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40153aa-df87-41e1-af4d-9e9c2d7fe50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MediaServiceDateTaken" ma:index="17" nillable="true" ma:displayName="MediaServiceDateTaken" ma:hidden="true" ma:internalName="MediaServiceDateTaken" ma:readOnly="true">
      <xsd:simpleType>
        <xsd:restriction base="dms:Text"/>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acef215b-19b7-4691-95f4-27d2fe62d5df" ma:termSetId="09814cd3-568e-fe90-9814-8d621ff8fb84" ma:anchorId="fba54fb3-c3e1-fe81-a776-ca4b69148c4d" ma:open="true" ma:isKeyword="false">
      <xsd:complexType>
        <xsd:sequence>
          <xsd:element ref="pc:Terms" minOccurs="0" maxOccurs="1"/>
        </xsd:sequence>
      </xsd:complexType>
    </xsd:element>
    <xsd:element name="Notes" ma:index="21" nillable="true" ma:displayName="Notes" ma:description="Add notes on what the file is" ma:format="Dropdown" ma:internalName="Notes">
      <xsd:simpleType>
        <xsd:restriction base="dms:Text">
          <xsd:maxLength value="255"/>
        </xsd:restriction>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4541ff9-a37a-43af-a039-5095a8c185e8"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f7f62f8b-345b-4002-a767-956ff489f183}" ma:internalName="TaxCatchAll" ma:showField="CatchAllData" ma:web="34541ff9-a37a-43af-a039-5095a8c185e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A79008B-59D2-4B53-A25C-57B40A66EB51}">
  <ds:schemaRefs>
    <ds:schemaRef ds:uri="http://schemas.openxmlformats.org/package/2006/metadata/core-properties"/>
    <ds:schemaRef ds:uri="http://www.w3.org/XML/1998/namespace"/>
    <ds:schemaRef ds:uri="http://schemas.microsoft.com/office/2006/documentManagement/types"/>
    <ds:schemaRef ds:uri="http://schemas.microsoft.com/office/infopath/2007/PartnerControls"/>
    <ds:schemaRef ds:uri="f29e537e-536d-4c3d-a73c-f40e94626c0e"/>
    <ds:schemaRef ds:uri="30e15a99-2787-4658-9a49-e1375a37af84"/>
    <ds:schemaRef ds:uri="http://purl.org/dc/elements/1.1/"/>
    <ds:schemaRef ds:uri="http://schemas.microsoft.com/office/2006/metadata/properties"/>
    <ds:schemaRef ds:uri="http://purl.org/dc/dcmitype/"/>
    <ds:schemaRef ds:uri="http://purl.org/dc/terms/"/>
    <ds:schemaRef ds:uri="840153aa-df87-41e1-af4d-9e9c2d7fe509"/>
    <ds:schemaRef ds:uri="34541ff9-a37a-43af-a039-5095a8c185e8"/>
  </ds:schemaRefs>
</ds:datastoreItem>
</file>

<file path=customXml/itemProps2.xml><?xml version="1.0" encoding="utf-8"?>
<ds:datastoreItem xmlns:ds="http://schemas.openxmlformats.org/officeDocument/2006/customXml" ds:itemID="{00E6015D-8DBE-48A7-8F6B-C2D1913936A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40153aa-df87-41e1-af4d-9e9c2d7fe509"/>
    <ds:schemaRef ds:uri="34541ff9-a37a-43af-a039-5095a8c185e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596FFBB-5B22-4604-A1EB-A0F69DE2B3B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Facet</Template>
  <TotalTime>6038</TotalTime>
  <Words>993</Words>
  <Application>Microsoft Office PowerPoint</Application>
  <PresentationFormat>Widescreen</PresentationFormat>
  <Paragraphs>98</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Facet</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Department of Defense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Mitigations: -Never leave your valuables unattended -Keep valuables and large sums of cash in a safe or in the bank  -Avoid walking through secluded areas alone -Remove all valuables from the vehicle or away from plain view -Always be alert and attentive to your surroundings, if you suspect that you are being followed seek assistance or call the police. -Ensure doors and shutters are locked. If alarm system is available, utilize it.   Links: https://www.ncpc.org/  https://step.state.gov/STEP/  https://www.ready.gov/cybersecurity  https://travel.state.gov/content/travel/en/international-travel/before-you-go/travelers-checklist.html</dc:title>
  <dc:creator>Casiano Mercedes, Franklyn A PO1 USN NAVSUPPACT NAPLES IT</dc:creator>
  <cp:lastModifiedBy>Lamis, Alexander N LCDR USN NAVSUPPACT NAPLES IT</cp:lastModifiedBy>
  <cp:revision>274</cp:revision>
  <cp:lastPrinted>2023-07-13T08:53:11Z</cp:lastPrinted>
  <dcterms:created xsi:type="dcterms:W3CDTF">2021-12-07T11:42:21Z</dcterms:created>
  <dcterms:modified xsi:type="dcterms:W3CDTF">2023-10-16T13:27:53Z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0x01010046DC97621621AF44B94E0BBD6B6E7844</vt:lpwstr>
  </property>
  <property fmtid="{D5CDD505-2E9C-101B-9397-08002B2CF9AE}" pid="3" name="MediaServiceImageTags">
    <vt:lpwstr/>
  </property>
</Properties>
</file>